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4"/>
    <p:sldMasterId id="2147483660" r:id="rId5"/>
  </p:sldMasterIdLst>
  <p:notesMasterIdLst>
    <p:notesMasterId r:id="rId39"/>
  </p:notesMasterIdLst>
  <p:handoutMasterIdLst>
    <p:handoutMasterId r:id="rId40"/>
  </p:handoutMasterIdLst>
  <p:sldIdLst>
    <p:sldId id="2259" r:id="rId6"/>
    <p:sldId id="2260" r:id="rId7"/>
    <p:sldId id="2261" r:id="rId8"/>
    <p:sldId id="2262" r:id="rId9"/>
    <p:sldId id="2263" r:id="rId10"/>
    <p:sldId id="2265" r:id="rId11"/>
    <p:sldId id="403" r:id="rId12"/>
    <p:sldId id="397" r:id="rId13"/>
    <p:sldId id="2269" r:id="rId14"/>
    <p:sldId id="2276" r:id="rId15"/>
    <p:sldId id="2283" r:id="rId16"/>
    <p:sldId id="2322" r:id="rId17"/>
    <p:sldId id="2279" r:id="rId18"/>
    <p:sldId id="2321" r:id="rId19"/>
    <p:sldId id="2311" r:id="rId20"/>
    <p:sldId id="2312" r:id="rId21"/>
    <p:sldId id="2295" r:id="rId22"/>
    <p:sldId id="2306" r:id="rId23"/>
    <p:sldId id="2325" r:id="rId24"/>
    <p:sldId id="2294" r:id="rId25"/>
    <p:sldId id="2285" r:id="rId26"/>
    <p:sldId id="2286" r:id="rId27"/>
    <p:sldId id="2282" r:id="rId28"/>
    <p:sldId id="2315" r:id="rId29"/>
    <p:sldId id="2290" r:id="rId30"/>
    <p:sldId id="2293" r:id="rId31"/>
    <p:sldId id="2308" r:id="rId32"/>
    <p:sldId id="2300" r:id="rId33"/>
    <p:sldId id="2329" r:id="rId34"/>
    <p:sldId id="2309" r:id="rId35"/>
    <p:sldId id="2305" r:id="rId36"/>
    <p:sldId id="2310" r:id="rId37"/>
    <p:sldId id="2297" r:id="rId38"/>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2" userDrawn="1">
          <p15:clr>
            <a:srgbClr val="A4A3A4"/>
          </p15:clr>
        </p15:guide>
        <p15:guide id="2" pos="463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Yang" initials="NY" lastIdx="1" clrIdx="0">
    <p:extLst>
      <p:ext uri="{19B8F6BF-5375-455C-9EA6-DF929625EA0E}">
        <p15:presenceInfo xmlns:p15="http://schemas.microsoft.com/office/powerpoint/2012/main" userId="S::nyang@cea3.com::8331dcd9-edf6-4d0b-b8b4-752202071472" providerId="AD"/>
      </p:ext>
    </p:extLst>
  </p:cmAuthor>
  <p:cmAuthor id="2" name="Chris Wright" initials="CW" lastIdx="97" clrIdx="1">
    <p:extLst>
      <p:ext uri="{19B8F6BF-5375-455C-9EA6-DF929625EA0E}">
        <p15:presenceInfo xmlns:p15="http://schemas.microsoft.com/office/powerpoint/2012/main" userId="Chris Wright" providerId="None"/>
      </p:ext>
    </p:extLst>
  </p:cmAuthor>
  <p:cmAuthor id="3" name="Kevin" initials="K" lastIdx="7" clrIdx="2">
    <p:extLst>
      <p:ext uri="{19B8F6BF-5375-455C-9EA6-DF929625EA0E}">
        <p15:presenceInfo xmlns:p15="http://schemas.microsoft.com/office/powerpoint/2012/main" userId="S::ksun@cea3.com::a9393344-a727-447c-aa17-24869aa0ca12" providerId="AD"/>
      </p:ext>
    </p:extLst>
  </p:cmAuthor>
  <p:cmAuthor id="4" name="Chris Wright" initials="CW [2]" lastIdx="1" clrIdx="3">
    <p:extLst>
      <p:ext uri="{19B8F6BF-5375-455C-9EA6-DF929625EA0E}">
        <p15:presenceInfo xmlns:p15="http://schemas.microsoft.com/office/powerpoint/2012/main" userId="S::cwright@cea3.com::29eab176-ccbc-447c-94f7-94ec59cf73e2" providerId="AD"/>
      </p:ext>
    </p:extLst>
  </p:cmAuthor>
  <p:cmAuthor id="5" name="Anand" initials="A" lastIdx="51" clrIdx="4">
    <p:extLst>
      <p:ext uri="{19B8F6BF-5375-455C-9EA6-DF929625EA0E}">
        <p15:presenceInfo xmlns:p15="http://schemas.microsoft.com/office/powerpoint/2012/main" userId="Anand" providerId="None"/>
      </p:ext>
    </p:extLst>
  </p:cmAuthor>
  <p:cmAuthor id="6" name="Joseph C. Johnson" initials="JCJ" lastIdx="267" clrIdx="5">
    <p:extLst>
      <p:ext uri="{19B8F6BF-5375-455C-9EA6-DF929625EA0E}">
        <p15:presenceInfo xmlns:p15="http://schemas.microsoft.com/office/powerpoint/2012/main" userId="S::JJohnson@cea3.com::e8a6d56f-647b-4d95-8984-d5112ce1cc67" providerId="AD"/>
      </p:ext>
    </p:extLst>
  </p:cmAuthor>
  <p:cmAuthor id="7" name="Aditya Vardhan" initials="AV" lastIdx="20" clrIdx="6">
    <p:extLst>
      <p:ext uri="{19B8F6BF-5375-455C-9EA6-DF929625EA0E}">
        <p15:presenceInfo xmlns:p15="http://schemas.microsoft.com/office/powerpoint/2012/main" userId="Aditya Vardhan" providerId="None"/>
      </p:ext>
    </p:extLst>
  </p:cmAuthor>
  <p:cmAuthor id="8" name="Aditya Vardhan" initials="AV [2]" lastIdx="4" clrIdx="7">
    <p:extLst>
      <p:ext uri="{19B8F6BF-5375-455C-9EA6-DF929625EA0E}">
        <p15:presenceInfo xmlns:p15="http://schemas.microsoft.com/office/powerpoint/2012/main" userId="S::avardhan@cea3.com::e7699b2e-f52e-4f0d-bcce-2a04102dd27b" providerId="AD"/>
      </p:ext>
    </p:extLst>
  </p:cmAuthor>
  <p:cmAuthor id="9" name="Paul Wormser" initials="PW" lastIdx="63" clrIdx="8">
    <p:extLst>
      <p:ext uri="{19B8F6BF-5375-455C-9EA6-DF929625EA0E}">
        <p15:presenceInfo xmlns:p15="http://schemas.microsoft.com/office/powerpoint/2012/main" userId="S::pwormser@cea3.com::aa16f675-ab88-48f5-9307-e7021bd971cc" providerId="AD"/>
      </p:ext>
    </p:extLst>
  </p:cmAuthor>
  <p:cmAuthor id="10" name="Martin Deak" initials="MD" lastIdx="45" clrIdx="9">
    <p:extLst>
      <p:ext uri="{19B8F6BF-5375-455C-9EA6-DF929625EA0E}">
        <p15:presenceInfo xmlns:p15="http://schemas.microsoft.com/office/powerpoint/2012/main" userId="S::mdeak@cea3.com::c2ce7245-3fa2-4b6a-a3ed-a87f87224d5a" providerId="AD"/>
      </p:ext>
    </p:extLst>
  </p:cmAuthor>
  <p:cmAuthor id="11" name="George" initials="G" lastIdx="7" clrIdx="10">
    <p:extLst>
      <p:ext uri="{19B8F6BF-5375-455C-9EA6-DF929625EA0E}">
        <p15:presenceInfo xmlns:p15="http://schemas.microsoft.com/office/powerpoint/2012/main" userId="George" providerId="None"/>
      </p:ext>
    </p:extLst>
  </p:cmAuthor>
  <p:cmAuthor id="12" name="George Touloupas" initials="GT" lastIdx="2" clrIdx="11">
    <p:extLst>
      <p:ext uri="{19B8F6BF-5375-455C-9EA6-DF929625EA0E}">
        <p15:presenceInfo xmlns:p15="http://schemas.microsoft.com/office/powerpoint/2012/main" userId="S::gtouloupas@cea3.com::6f07382d-8d85-4cad-b43d-505bd562ced3" providerId="AD"/>
      </p:ext>
    </p:extLst>
  </p:cmAuthor>
  <p:cmAuthor id="13" name="Huatian Xu" initials="HX" lastIdx="1" clrIdx="12">
    <p:extLst>
      <p:ext uri="{19B8F6BF-5375-455C-9EA6-DF929625EA0E}">
        <p15:presenceInfo xmlns:p15="http://schemas.microsoft.com/office/powerpoint/2012/main" userId="S::hxu@cea3.com::d761b225-b1ef-424b-a11f-ef564582550b" providerId="AD"/>
      </p:ext>
    </p:extLst>
  </p:cmAuthor>
  <p:cmAuthor id="14" name="Rogér Balyon" initials="RB" lastIdx="1" clrIdx="13">
    <p:extLst>
      <p:ext uri="{19B8F6BF-5375-455C-9EA6-DF929625EA0E}">
        <p15:presenceInfo xmlns:p15="http://schemas.microsoft.com/office/powerpoint/2012/main" userId="S::rbalyon@cea3.com::38e0f69b-8971-415a-a576-d3a138e90c19" providerId="AD"/>
      </p:ext>
    </p:extLst>
  </p:cmAuthor>
  <p:cmAuthor id="15" name="Aaroh Kharaya" initials="AK" lastIdx="17" clrIdx="14">
    <p:extLst>
      <p:ext uri="{19B8F6BF-5375-455C-9EA6-DF929625EA0E}">
        <p15:presenceInfo xmlns:p15="http://schemas.microsoft.com/office/powerpoint/2012/main" userId="S::AKharaya@cea3.com::8a0e754a-7ac5-4b6f-83d0-b05417f3edc8" providerId="AD"/>
      </p:ext>
    </p:extLst>
  </p:cmAuthor>
  <p:cmAuthor id="16" name="Chi Zhang" initials="CZ" lastIdx="17" clrIdx="15">
    <p:extLst>
      <p:ext uri="{19B8F6BF-5375-455C-9EA6-DF929625EA0E}">
        <p15:presenceInfo xmlns:p15="http://schemas.microsoft.com/office/powerpoint/2012/main" userId="S::czhang@cea3.com::b082f503-218c-4933-a203-64f4f58fd08c" providerId="AD"/>
      </p:ext>
    </p:extLst>
  </p:cmAuthor>
  <p:cmAuthor id="17" name="Prendergast, Mary" initials="PM" lastIdx="1" clrIdx="16">
    <p:extLst>
      <p:ext uri="{19B8F6BF-5375-455C-9EA6-DF929625EA0E}">
        <p15:presenceInfo xmlns:p15="http://schemas.microsoft.com/office/powerpoint/2012/main" userId="S::mary.prendergast@e3co.com::2401dbdc-4bd7-4993-9524-daa0b387092a" providerId="AD"/>
      </p:ext>
    </p:extLst>
  </p:cmAuthor>
  <p:cmAuthor id="18" name="Wright, Chris" initials="WC" lastIdx="2" clrIdx="17">
    <p:extLst>
      <p:ext uri="{19B8F6BF-5375-455C-9EA6-DF929625EA0E}">
        <p15:presenceInfo xmlns:p15="http://schemas.microsoft.com/office/powerpoint/2012/main" userId="S::Chris.Wright@E3CO.com::20a49865-734f-4ec9-ae94-fba00abdb2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22B"/>
    <a:srgbClr val="EEEDF3"/>
    <a:srgbClr val="E3E2ED"/>
    <a:srgbClr val="B8B5D5"/>
    <a:srgbClr val="9378B7"/>
    <a:srgbClr val="F3F3F3"/>
    <a:srgbClr val="F5DBCB"/>
    <a:srgbClr val="ECB49E"/>
    <a:srgbClr val="D99281"/>
    <a:srgbClr val="C177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E55120-93FB-4C0B-BE80-8FAB32B04B45}" v="50" dt="2021-08-11T15:12:49.1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97" autoAdjust="0"/>
    <p:restoredTop sz="78966" autoAdjust="0"/>
  </p:normalViewPr>
  <p:slideViewPr>
    <p:cSldViewPr snapToGrid="0">
      <p:cViewPr varScale="1">
        <p:scale>
          <a:sx n="50" d="100"/>
          <a:sy n="50" d="100"/>
        </p:scale>
        <p:origin x="1032" y="24"/>
      </p:cViewPr>
      <p:guideLst>
        <p:guide orient="horz" pos="3912"/>
        <p:guide pos="463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64DD36-0D6D-4904-9EDE-0B5B787AC002}"/>
              </a:ext>
            </a:extLst>
          </p:cNvPr>
          <p:cNvSpPr>
            <a:spLocks noGrp="1"/>
          </p:cNvSpPr>
          <p:nvPr>
            <p:ph type="hdr" sz="quarter"/>
          </p:nvPr>
        </p:nvSpPr>
        <p:spPr>
          <a:xfrm>
            <a:off x="1" y="1"/>
            <a:ext cx="5695675" cy="285085"/>
          </a:xfrm>
          <a:prstGeom prst="rect">
            <a:avLst/>
          </a:prstGeom>
        </p:spPr>
        <p:txBody>
          <a:bodyPr vert="horz" lIns="99609" tIns="49805" rIns="99609" bIns="49805" rtlCol="0"/>
          <a:lstStyle>
            <a:lvl1pPr algn="l">
              <a:defRPr sz="1300"/>
            </a:lvl1pPr>
          </a:lstStyle>
          <a:p>
            <a:endParaRPr lang="en-US" dirty="0"/>
          </a:p>
        </p:txBody>
      </p:sp>
      <p:sp>
        <p:nvSpPr>
          <p:cNvPr id="4" name="Footer Placeholder 3">
            <a:extLst>
              <a:ext uri="{FF2B5EF4-FFF2-40B4-BE49-F238E27FC236}">
                <a16:creationId xmlns:a16="http://schemas.microsoft.com/office/drawing/2014/main" id="{A2315AFF-01C5-46A5-BA7A-A2F3A5E2C941}"/>
              </a:ext>
            </a:extLst>
          </p:cNvPr>
          <p:cNvSpPr>
            <a:spLocks noGrp="1"/>
          </p:cNvSpPr>
          <p:nvPr>
            <p:ph type="ftr" sz="quarter" idx="2"/>
          </p:nvPr>
        </p:nvSpPr>
        <p:spPr>
          <a:xfrm>
            <a:off x="1" y="5396896"/>
            <a:ext cx="5695675" cy="285085"/>
          </a:xfrm>
          <a:prstGeom prst="rect">
            <a:avLst/>
          </a:prstGeom>
        </p:spPr>
        <p:txBody>
          <a:bodyPr vert="horz" lIns="99609" tIns="49805" rIns="99609" bIns="49805"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049016CC-873F-4114-8270-B2AF08B1A41C}"/>
              </a:ext>
            </a:extLst>
          </p:cNvPr>
          <p:cNvSpPr>
            <a:spLocks noGrp="1"/>
          </p:cNvSpPr>
          <p:nvPr>
            <p:ph type="sldNum" sz="quarter" idx="3"/>
          </p:nvPr>
        </p:nvSpPr>
        <p:spPr>
          <a:xfrm>
            <a:off x="7445149" y="5396896"/>
            <a:ext cx="5695675" cy="285085"/>
          </a:xfrm>
          <a:prstGeom prst="rect">
            <a:avLst/>
          </a:prstGeom>
        </p:spPr>
        <p:txBody>
          <a:bodyPr vert="horz" lIns="99609" tIns="49805" rIns="99609" bIns="49805" rtlCol="0" anchor="b"/>
          <a:lstStyle>
            <a:lvl1pPr algn="r">
              <a:defRPr sz="1300"/>
            </a:lvl1pPr>
          </a:lstStyle>
          <a:p>
            <a:fld id="{6B4F519E-E5CA-465A-AF98-7C321E55D81B}" type="slidenum">
              <a:rPr lang="en-US" smtClean="0"/>
              <a:t>‹#›</a:t>
            </a:fld>
            <a:endParaRPr lang="en-US" dirty="0"/>
          </a:p>
        </p:txBody>
      </p:sp>
      <p:sp>
        <p:nvSpPr>
          <p:cNvPr id="6" name="Date Placeholder 5">
            <a:extLst>
              <a:ext uri="{FF2B5EF4-FFF2-40B4-BE49-F238E27FC236}">
                <a16:creationId xmlns:a16="http://schemas.microsoft.com/office/drawing/2014/main" id="{5E9C0D80-83AC-4AA2-A899-F6B404EEC783}"/>
              </a:ext>
            </a:extLst>
          </p:cNvPr>
          <p:cNvSpPr>
            <a:spLocks noGrp="1"/>
          </p:cNvSpPr>
          <p:nvPr>
            <p:ph type="dt" sz="quarter" idx="1"/>
          </p:nvPr>
        </p:nvSpPr>
        <p:spPr>
          <a:xfrm>
            <a:off x="7445149" y="1"/>
            <a:ext cx="5695675" cy="285085"/>
          </a:xfrm>
          <a:prstGeom prst="rect">
            <a:avLst/>
          </a:prstGeom>
        </p:spPr>
        <p:txBody>
          <a:bodyPr vert="horz" lIns="99609" tIns="49805" rIns="99609" bIns="49805" rtlCol="0"/>
          <a:lstStyle>
            <a:lvl1pPr algn="r">
              <a:defRPr sz="1300"/>
            </a:lvl1pPr>
          </a:lstStyle>
          <a:p>
            <a:fld id="{027525DA-C36C-40D9-A95A-2337FF82DE5A}" type="datetimeFigureOut">
              <a:rPr lang="en-US" smtClean="0"/>
              <a:t>8/11/2021</a:t>
            </a:fld>
            <a:endParaRPr lang="en-US" dirty="0"/>
          </a:p>
        </p:txBody>
      </p:sp>
    </p:spTree>
    <p:extLst>
      <p:ext uri="{BB962C8B-B14F-4D97-AF65-F5344CB8AC3E}">
        <p14:creationId xmlns:p14="http://schemas.microsoft.com/office/powerpoint/2010/main" val="474476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5695675" cy="285085"/>
          </a:xfrm>
          <a:prstGeom prst="rect">
            <a:avLst/>
          </a:prstGeom>
        </p:spPr>
        <p:txBody>
          <a:bodyPr vert="horz" lIns="99609" tIns="49805" rIns="99609" bIns="49805" rtlCol="0"/>
          <a:lstStyle>
            <a:lvl1pPr algn="l">
              <a:defRPr sz="1300"/>
            </a:lvl1pPr>
          </a:lstStyle>
          <a:p>
            <a:endParaRPr lang="en-US" dirty="0"/>
          </a:p>
        </p:txBody>
      </p:sp>
      <p:sp>
        <p:nvSpPr>
          <p:cNvPr id="3" name="Date Placeholder 2"/>
          <p:cNvSpPr>
            <a:spLocks noGrp="1"/>
          </p:cNvSpPr>
          <p:nvPr>
            <p:ph type="dt" idx="1"/>
          </p:nvPr>
        </p:nvSpPr>
        <p:spPr>
          <a:xfrm>
            <a:off x="7445149" y="1"/>
            <a:ext cx="5695675" cy="285085"/>
          </a:xfrm>
          <a:prstGeom prst="rect">
            <a:avLst/>
          </a:prstGeom>
        </p:spPr>
        <p:txBody>
          <a:bodyPr vert="horz" lIns="99609" tIns="49805" rIns="99609" bIns="49805" rtlCol="0"/>
          <a:lstStyle>
            <a:lvl1pPr algn="r">
              <a:defRPr sz="1300"/>
            </a:lvl1pPr>
          </a:lstStyle>
          <a:p>
            <a:fld id="{533E7F38-0C8C-48A6-98F8-2562D1B91F60}" type="datetimeFigureOut">
              <a:rPr lang="en-US" smtClean="0"/>
              <a:t>8/11/2021</a:t>
            </a:fld>
            <a:endParaRPr lang="en-US" dirty="0"/>
          </a:p>
        </p:txBody>
      </p:sp>
      <p:sp>
        <p:nvSpPr>
          <p:cNvPr id="4" name="Slide Image Placeholder 3"/>
          <p:cNvSpPr>
            <a:spLocks noGrp="1" noRot="1" noChangeAspect="1"/>
          </p:cNvSpPr>
          <p:nvPr>
            <p:ph type="sldImg" idx="2"/>
          </p:nvPr>
        </p:nvSpPr>
        <p:spPr>
          <a:xfrm>
            <a:off x="4867275" y="709613"/>
            <a:ext cx="3409950" cy="1917700"/>
          </a:xfrm>
          <a:prstGeom prst="rect">
            <a:avLst/>
          </a:prstGeom>
          <a:noFill/>
          <a:ln w="12700">
            <a:solidFill>
              <a:prstClr val="black"/>
            </a:solidFill>
          </a:ln>
        </p:spPr>
        <p:txBody>
          <a:bodyPr vert="horz" lIns="99609" tIns="49805" rIns="99609" bIns="49805" rtlCol="0" anchor="ctr"/>
          <a:lstStyle/>
          <a:p>
            <a:endParaRPr lang="en-US" dirty="0"/>
          </a:p>
        </p:txBody>
      </p:sp>
      <p:sp>
        <p:nvSpPr>
          <p:cNvPr id="5" name="Notes Placeholder 4"/>
          <p:cNvSpPr>
            <a:spLocks noGrp="1"/>
          </p:cNvSpPr>
          <p:nvPr>
            <p:ph type="body" sz="quarter" idx="3"/>
          </p:nvPr>
        </p:nvSpPr>
        <p:spPr>
          <a:xfrm>
            <a:off x="1314387" y="2734453"/>
            <a:ext cx="10515092" cy="2237280"/>
          </a:xfrm>
          <a:prstGeom prst="rect">
            <a:avLst/>
          </a:prstGeom>
        </p:spPr>
        <p:txBody>
          <a:bodyPr vert="horz" lIns="99609" tIns="49805" rIns="99609" bIns="4980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5396896"/>
            <a:ext cx="5695675" cy="285085"/>
          </a:xfrm>
          <a:prstGeom prst="rect">
            <a:avLst/>
          </a:prstGeom>
        </p:spPr>
        <p:txBody>
          <a:bodyPr vert="horz" lIns="99609" tIns="49805" rIns="99609" bIns="49805" rtlCol="0" anchor="b"/>
          <a:lstStyle>
            <a:lvl1pPr algn="l">
              <a:defRPr sz="1300"/>
            </a:lvl1pPr>
          </a:lstStyle>
          <a:p>
            <a:endParaRPr lang="en-US" dirty="0"/>
          </a:p>
        </p:txBody>
      </p:sp>
      <p:sp>
        <p:nvSpPr>
          <p:cNvPr id="7" name="Slide Number Placeholder 6"/>
          <p:cNvSpPr>
            <a:spLocks noGrp="1"/>
          </p:cNvSpPr>
          <p:nvPr>
            <p:ph type="sldNum" sz="quarter" idx="5"/>
          </p:nvPr>
        </p:nvSpPr>
        <p:spPr>
          <a:xfrm>
            <a:off x="7445149" y="5396896"/>
            <a:ext cx="5695675" cy="285085"/>
          </a:xfrm>
          <a:prstGeom prst="rect">
            <a:avLst/>
          </a:prstGeom>
        </p:spPr>
        <p:txBody>
          <a:bodyPr vert="horz" lIns="99609" tIns="49805" rIns="99609" bIns="49805" rtlCol="0" anchor="b"/>
          <a:lstStyle>
            <a:lvl1pPr algn="r">
              <a:defRPr sz="1300"/>
            </a:lvl1pPr>
          </a:lstStyle>
          <a:p>
            <a:fld id="{0026B9C8-8BE0-423C-B274-619B238AE55F}" type="slidenum">
              <a:rPr lang="en-US" smtClean="0"/>
              <a:t>‹#›</a:t>
            </a:fld>
            <a:endParaRPr lang="en-US" dirty="0"/>
          </a:p>
        </p:txBody>
      </p:sp>
    </p:spTree>
    <p:extLst>
      <p:ext uri="{BB962C8B-B14F-4D97-AF65-F5344CB8AC3E}">
        <p14:creationId xmlns:p14="http://schemas.microsoft.com/office/powerpoint/2010/main" val="2876390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717550" y="1162050"/>
            <a:ext cx="5575300" cy="3136900"/>
          </a:xfrm>
          <a:ln/>
        </p:spPr>
      </p:sp>
      <p:sp>
        <p:nvSpPr>
          <p:cNvPr id="10243" name="Rectangle 3"/>
          <p:cNvSpPr>
            <a:spLocks noGrp="1" noChangeArrowheads="1"/>
          </p:cNvSpPr>
          <p:nvPr>
            <p:ph type="body" idx="1"/>
          </p:nvPr>
        </p:nvSpPr>
        <p:spPr>
          <a:noFill/>
          <a:ln/>
        </p:spPr>
        <p:txBody>
          <a:bodyPr/>
          <a:lstStyle/>
          <a:p>
            <a:endParaRPr lang="en-US">
              <a:latin typeface="Arial" pitchFamily="34" charset="0"/>
              <a:ea typeface="ヒラギノ角ゴ Pro W3"/>
              <a:cs typeface="ヒラギノ角ゴ Pro W3"/>
            </a:endParaRPr>
          </a:p>
        </p:txBody>
      </p:sp>
    </p:spTree>
    <p:extLst>
      <p:ext uri="{BB962C8B-B14F-4D97-AF65-F5344CB8AC3E}">
        <p14:creationId xmlns:p14="http://schemas.microsoft.com/office/powerpoint/2010/main" val="3904350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Reducing the release of flammable solvents is the key safety-related key design goal for electrolyte research.  </a:t>
            </a:r>
          </a:p>
          <a:p>
            <a:endParaRPr lang="en-US" dirty="0"/>
          </a:p>
          <a:p>
            <a:r>
              <a:rPr lang="en-US" dirty="0"/>
              <a:t>Research involving various additives that increase the temperature before off-gassing and reducing the flammability of the gas are constantly being developed </a:t>
            </a:r>
          </a:p>
          <a:p>
            <a:endParaRPr lang="en-US" dirty="0"/>
          </a:p>
          <a:p>
            <a:r>
              <a:rPr lang="en-US" dirty="0"/>
              <a:t>However, many scientists believe the introduction of solid-state electrolytes is what will be required to eliminate the flammability risks in liquid electrolytes.  </a:t>
            </a:r>
          </a:p>
          <a:p>
            <a:r>
              <a:rPr lang="en-US" dirty="0"/>
              <a:t> </a:t>
            </a:r>
          </a:p>
        </p:txBody>
      </p:sp>
      <p:sp>
        <p:nvSpPr>
          <p:cNvPr id="4" name="Slide Number Placeholder 3"/>
          <p:cNvSpPr>
            <a:spLocks noGrp="1"/>
          </p:cNvSpPr>
          <p:nvPr>
            <p:ph type="sldNum" sz="quarter" idx="5"/>
          </p:nvPr>
        </p:nvSpPr>
        <p:spPr/>
        <p:txBody>
          <a:bodyPr/>
          <a:lstStyle/>
          <a:p>
            <a:fld id="{0026B9C8-8BE0-423C-B274-619B238AE55F}" type="slidenum">
              <a:rPr lang="en-US" smtClean="0"/>
              <a:t>21</a:t>
            </a:fld>
            <a:endParaRPr lang="en-US" dirty="0"/>
          </a:p>
        </p:txBody>
      </p:sp>
    </p:spTree>
    <p:extLst>
      <p:ext uri="{BB962C8B-B14F-4D97-AF65-F5344CB8AC3E}">
        <p14:creationId xmlns:p14="http://schemas.microsoft.com/office/powerpoint/2010/main" val="4015189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Separators are used to ensure an electrical barrier exists between electrodes.</a:t>
            </a:r>
          </a:p>
          <a:p>
            <a:endParaRPr lang="en-US" dirty="0"/>
          </a:p>
          <a:p>
            <a:r>
              <a:rPr lang="en-US" dirty="0"/>
              <a:t>The mechanical strength and penetrability resistance of separators are key metrics for measuring the separators ability to resist damage in the mg process and during dendrite formation </a:t>
            </a:r>
          </a:p>
          <a:p>
            <a:endParaRPr lang="en-US" dirty="0"/>
          </a:p>
        </p:txBody>
      </p:sp>
      <p:sp>
        <p:nvSpPr>
          <p:cNvPr id="4" name="Slide Number Placeholder 3"/>
          <p:cNvSpPr>
            <a:spLocks noGrp="1"/>
          </p:cNvSpPr>
          <p:nvPr>
            <p:ph type="sldNum" sz="quarter" idx="5"/>
          </p:nvPr>
        </p:nvSpPr>
        <p:spPr/>
        <p:txBody>
          <a:bodyPr/>
          <a:lstStyle/>
          <a:p>
            <a:fld id="{0026B9C8-8BE0-423C-B274-619B238AE55F}" type="slidenum">
              <a:rPr lang="en-US" smtClean="0"/>
              <a:t>22</a:t>
            </a:fld>
            <a:endParaRPr lang="en-US" dirty="0"/>
          </a:p>
        </p:txBody>
      </p:sp>
    </p:spTree>
    <p:extLst>
      <p:ext uri="{BB962C8B-B14F-4D97-AF65-F5344CB8AC3E}">
        <p14:creationId xmlns:p14="http://schemas.microsoft.com/office/powerpoint/2010/main" val="3013025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Battery modules safety designs are also evolving. </a:t>
            </a:r>
          </a:p>
          <a:p>
            <a:endParaRPr lang="en-US" dirty="0"/>
          </a:p>
          <a:p>
            <a:r>
              <a:rPr lang="en-US" dirty="0"/>
              <a:t>Often the battery module is the ‘smallest’ serviceable part of the battery system and subjected to mechanical stresses during installation and maintenance.</a:t>
            </a:r>
          </a:p>
          <a:p>
            <a:endParaRPr lang="en-US" dirty="0"/>
          </a:p>
          <a:p>
            <a:r>
              <a:rPr lang="en-US" dirty="0"/>
              <a:t>Improvements in BMS integration and temperature monitoring also improves battery module safety.   </a:t>
            </a:r>
          </a:p>
          <a:p>
            <a:endParaRPr lang="en-US" dirty="0"/>
          </a:p>
          <a:p>
            <a:r>
              <a:rPr lang="en-US" dirty="0"/>
              <a:t> </a:t>
            </a:r>
          </a:p>
        </p:txBody>
      </p:sp>
      <p:sp>
        <p:nvSpPr>
          <p:cNvPr id="4" name="Slide Number Placeholder 3"/>
          <p:cNvSpPr>
            <a:spLocks noGrp="1"/>
          </p:cNvSpPr>
          <p:nvPr>
            <p:ph type="sldNum" sz="quarter" idx="5"/>
          </p:nvPr>
        </p:nvSpPr>
        <p:spPr/>
        <p:txBody>
          <a:bodyPr/>
          <a:lstStyle/>
          <a:p>
            <a:fld id="{0026B9C8-8BE0-423C-B274-619B238AE55F}" type="slidenum">
              <a:rPr lang="en-US" smtClean="0"/>
              <a:t>23</a:t>
            </a:fld>
            <a:endParaRPr lang="en-US" dirty="0"/>
          </a:p>
        </p:txBody>
      </p:sp>
    </p:spTree>
    <p:extLst>
      <p:ext uri="{BB962C8B-B14F-4D97-AF65-F5344CB8AC3E}">
        <p14:creationId xmlns:p14="http://schemas.microsoft.com/office/powerpoint/2010/main" val="1517340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Externally accessible enclosures not only does this provide significant hazard mitigation for system operators, maintenance personnel or first responders, it can simplify permitting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Deflagration/venting directs the forces out of the container and away from personnel (often vertical)</a:t>
            </a:r>
          </a:p>
          <a:p>
            <a:endParaRPr lang="en-US" dirty="0"/>
          </a:p>
          <a:p>
            <a:r>
              <a:rPr lang="en-US" dirty="0"/>
              <a:t>Internal fire walls can </a:t>
            </a:r>
            <a:r>
              <a:rPr lang="en-US" sz="1200" dirty="0"/>
              <a:t>ensure if a fire does occur in one section of the container, propagation throughput the unit is significantly delayed, allowing an appropriate response </a:t>
            </a:r>
          </a:p>
          <a:p>
            <a:endParaRPr lang="en-US" sz="1200" dirty="0"/>
          </a:p>
          <a:p>
            <a:r>
              <a:rPr lang="en-US" dirty="0"/>
              <a:t>Productization allows a fully testing and validated system to be shipped directly to site.  This can help eliminate installation errors in the field and for </a:t>
            </a:r>
            <a:r>
              <a:rPr lang="en-US" dirty="0" err="1"/>
              <a:t>mfg’s</a:t>
            </a:r>
            <a:r>
              <a:rPr lang="en-US" dirty="0"/>
              <a:t> to deliver a ‘global product’ implementing all lessons learned</a:t>
            </a:r>
          </a:p>
          <a:p>
            <a:endParaRPr lang="en-US" dirty="0"/>
          </a:p>
          <a:p>
            <a:r>
              <a:rPr lang="en-US" dirty="0"/>
              <a:t>Large scale fire testing </a:t>
            </a:r>
            <a:r>
              <a:rPr lang="en-US" sz="1200" dirty="0"/>
              <a:t>Assesses the thermal propagation behavior of a BESS when driven into thermal runaway allows accurate hazard mitigation measures to be implemented. </a:t>
            </a:r>
          </a:p>
          <a:p>
            <a:endParaRPr lang="en-US" sz="1200" dirty="0"/>
          </a:p>
          <a:p>
            <a:r>
              <a:rPr lang="en-US" sz="1200" dirty="0"/>
              <a:t>Other trends include gas detections systems heat and smoke detection systems and liquid cooled racks (more efficiently removing heat from the batteries)</a:t>
            </a:r>
          </a:p>
          <a:p>
            <a:endParaRPr lang="en-US" dirty="0"/>
          </a:p>
        </p:txBody>
      </p:sp>
      <p:sp>
        <p:nvSpPr>
          <p:cNvPr id="4" name="Slide Number Placeholder 3"/>
          <p:cNvSpPr>
            <a:spLocks noGrp="1"/>
          </p:cNvSpPr>
          <p:nvPr>
            <p:ph type="sldNum" sz="quarter" idx="5"/>
          </p:nvPr>
        </p:nvSpPr>
        <p:spPr/>
        <p:txBody>
          <a:bodyPr/>
          <a:lstStyle/>
          <a:p>
            <a:fld id="{0026B9C8-8BE0-423C-B274-619B238AE55F}" type="slidenum">
              <a:rPr lang="en-US" smtClean="0"/>
              <a:t>25</a:t>
            </a:fld>
            <a:endParaRPr lang="en-US" dirty="0"/>
          </a:p>
        </p:txBody>
      </p:sp>
    </p:spTree>
    <p:extLst>
      <p:ext uri="{BB962C8B-B14F-4D97-AF65-F5344CB8AC3E}">
        <p14:creationId xmlns:p14="http://schemas.microsoft.com/office/powerpoint/2010/main" val="3418277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Integration of the BMS into the EMS and other systems is another major lesson learned from ESS events. </a:t>
            </a:r>
          </a:p>
          <a:p>
            <a:endParaRPr lang="en-US" dirty="0"/>
          </a:p>
          <a:p>
            <a:r>
              <a:rPr lang="en-US" dirty="0"/>
              <a:t>Providing increased situational awareness around the existence of heat, smoke, activation of deflagration events and even gas detection ensures safe response for any event </a:t>
            </a:r>
          </a:p>
        </p:txBody>
      </p:sp>
      <p:sp>
        <p:nvSpPr>
          <p:cNvPr id="4" name="Slide Number Placeholder 3"/>
          <p:cNvSpPr>
            <a:spLocks noGrp="1"/>
          </p:cNvSpPr>
          <p:nvPr>
            <p:ph type="sldNum" sz="quarter" idx="5"/>
          </p:nvPr>
        </p:nvSpPr>
        <p:spPr/>
        <p:txBody>
          <a:bodyPr/>
          <a:lstStyle/>
          <a:p>
            <a:fld id="{0026B9C8-8BE0-423C-B274-619B238AE55F}" type="slidenum">
              <a:rPr lang="en-US" smtClean="0"/>
              <a:t>26</a:t>
            </a:fld>
            <a:endParaRPr lang="en-US" dirty="0"/>
          </a:p>
        </p:txBody>
      </p:sp>
    </p:spTree>
    <p:extLst>
      <p:ext uri="{BB962C8B-B14F-4D97-AF65-F5344CB8AC3E}">
        <p14:creationId xmlns:p14="http://schemas.microsoft.com/office/powerpoint/2010/main" val="162824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5"/>
          </p:nvPr>
        </p:nvSpPr>
        <p:spPr/>
        <p:txBody>
          <a:bodyPr/>
          <a:lstStyle/>
          <a:p>
            <a:fld id="{0026B9C8-8BE0-423C-B274-619B238AE55F}" type="slidenum">
              <a:rPr lang="en-US" smtClean="0"/>
              <a:t>28</a:t>
            </a:fld>
            <a:endParaRPr lang="en-US" dirty="0"/>
          </a:p>
        </p:txBody>
      </p:sp>
    </p:spTree>
    <p:extLst>
      <p:ext uri="{BB962C8B-B14F-4D97-AF65-F5344CB8AC3E}">
        <p14:creationId xmlns:p14="http://schemas.microsoft.com/office/powerpoint/2010/main" val="2393081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trend is initiating thermal runaway and performing the testing in a ‘installed configuration’ </a:t>
            </a:r>
          </a:p>
          <a:p>
            <a:endParaRPr lang="en-US" dirty="0"/>
          </a:p>
        </p:txBody>
      </p:sp>
      <p:sp>
        <p:nvSpPr>
          <p:cNvPr id="4" name="Slide Number Placeholder 3"/>
          <p:cNvSpPr>
            <a:spLocks noGrp="1"/>
          </p:cNvSpPr>
          <p:nvPr>
            <p:ph type="sldNum" sz="quarter" idx="5"/>
          </p:nvPr>
        </p:nvSpPr>
        <p:spPr/>
        <p:txBody>
          <a:bodyPr/>
          <a:lstStyle/>
          <a:p>
            <a:fld id="{0026B9C8-8BE0-423C-B274-619B238AE55F}" type="slidenum">
              <a:rPr lang="en-US" smtClean="0"/>
              <a:t>29</a:t>
            </a:fld>
            <a:endParaRPr lang="en-US" dirty="0"/>
          </a:p>
        </p:txBody>
      </p:sp>
    </p:spTree>
    <p:extLst>
      <p:ext uri="{BB962C8B-B14F-4D97-AF65-F5344CB8AC3E}">
        <p14:creationId xmlns:p14="http://schemas.microsoft.com/office/powerpoint/2010/main" val="652464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relevant safety </a:t>
            </a:r>
            <a:r>
              <a:rPr lang="en-US" dirty="0" err="1"/>
              <a:t>stds</a:t>
            </a:r>
            <a:endParaRPr lang="en-US" dirty="0"/>
          </a:p>
        </p:txBody>
      </p:sp>
      <p:sp>
        <p:nvSpPr>
          <p:cNvPr id="4" name="Slide Number Placeholder 3"/>
          <p:cNvSpPr>
            <a:spLocks noGrp="1"/>
          </p:cNvSpPr>
          <p:nvPr>
            <p:ph type="sldNum" sz="quarter" idx="5"/>
          </p:nvPr>
        </p:nvSpPr>
        <p:spPr/>
        <p:txBody>
          <a:bodyPr/>
          <a:lstStyle/>
          <a:p>
            <a:fld id="{0026B9C8-8BE0-423C-B274-619B238AE55F}" type="slidenum">
              <a:rPr lang="en-US" smtClean="0"/>
              <a:t>31</a:t>
            </a:fld>
            <a:endParaRPr lang="en-US" dirty="0"/>
          </a:p>
        </p:txBody>
      </p:sp>
    </p:spTree>
    <p:extLst>
      <p:ext uri="{BB962C8B-B14F-4D97-AF65-F5344CB8AC3E}">
        <p14:creationId xmlns:p14="http://schemas.microsoft.com/office/powerpoint/2010/main" val="960223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relevant safety </a:t>
            </a:r>
            <a:r>
              <a:rPr lang="en-US" dirty="0" err="1"/>
              <a:t>stds</a:t>
            </a:r>
            <a:r>
              <a:rPr lang="en-US" dirty="0"/>
              <a:t> we should all be aware of </a:t>
            </a:r>
          </a:p>
        </p:txBody>
      </p:sp>
      <p:sp>
        <p:nvSpPr>
          <p:cNvPr id="4" name="Slide Number Placeholder 3"/>
          <p:cNvSpPr>
            <a:spLocks noGrp="1"/>
          </p:cNvSpPr>
          <p:nvPr>
            <p:ph type="sldNum" sz="quarter" idx="5"/>
          </p:nvPr>
        </p:nvSpPr>
        <p:spPr/>
        <p:txBody>
          <a:bodyPr/>
          <a:lstStyle/>
          <a:p>
            <a:fld id="{0026B9C8-8BE0-423C-B274-619B238AE55F}" type="slidenum">
              <a:rPr lang="en-US" smtClean="0"/>
              <a:t>32</a:t>
            </a:fld>
            <a:endParaRPr lang="en-US" dirty="0"/>
          </a:p>
        </p:txBody>
      </p:sp>
    </p:spTree>
    <p:extLst>
      <p:ext uri="{BB962C8B-B14F-4D97-AF65-F5344CB8AC3E}">
        <p14:creationId xmlns:p14="http://schemas.microsoft.com/office/powerpoint/2010/main" val="3494320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6B9C8-8BE0-423C-B274-619B238AE55F}" type="slidenum">
              <a:rPr lang="en-US" smtClean="0"/>
              <a:t>5</a:t>
            </a:fld>
            <a:endParaRPr lang="en-US" dirty="0"/>
          </a:p>
        </p:txBody>
      </p:sp>
    </p:spTree>
    <p:extLst>
      <p:ext uri="{BB962C8B-B14F-4D97-AF65-F5344CB8AC3E}">
        <p14:creationId xmlns:p14="http://schemas.microsoft.com/office/powerpoint/2010/main" val="1179588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dirty="0">
                <a:solidFill>
                  <a:schemeClr val="bg1"/>
                </a:solidFill>
              </a:rPr>
              <a:t>Lithium-Ion Batteries operate by transporting Li+ ions to the anode structure during charging and then by shuttling the same ions across a porous separator via the electrolyte to the cathode structure on discharge. </a:t>
            </a:r>
          </a:p>
          <a:p>
            <a:pPr>
              <a:lnSpc>
                <a:spcPct val="90000"/>
              </a:lnSpc>
              <a:spcAft>
                <a:spcPts val="600"/>
              </a:spcAft>
            </a:pPr>
            <a:endParaRPr lang="en-US" dirty="0">
              <a:solidFill>
                <a:schemeClr val="bg1"/>
              </a:solidFill>
            </a:endParaRPr>
          </a:p>
          <a:p>
            <a:pPr>
              <a:lnSpc>
                <a:spcPct val="90000"/>
              </a:lnSpc>
              <a:spcAft>
                <a:spcPts val="600"/>
              </a:spcAft>
            </a:pPr>
            <a:r>
              <a:rPr lang="en-US" dirty="0">
                <a:solidFill>
                  <a:schemeClr val="bg1"/>
                </a:solidFill>
              </a:rPr>
              <a:t>The need to maintain charge balance at each electrode drives a current through an external circuit, performing work. </a:t>
            </a:r>
          </a:p>
          <a:p>
            <a:endParaRPr lang="en-US" dirty="0"/>
          </a:p>
        </p:txBody>
      </p:sp>
      <p:sp>
        <p:nvSpPr>
          <p:cNvPr id="4" name="Slide Number Placeholder 3"/>
          <p:cNvSpPr>
            <a:spLocks noGrp="1"/>
          </p:cNvSpPr>
          <p:nvPr>
            <p:ph type="sldNum" sz="quarter" idx="5"/>
          </p:nvPr>
        </p:nvSpPr>
        <p:spPr/>
        <p:txBody>
          <a:bodyPr/>
          <a:lstStyle/>
          <a:p>
            <a:fld id="{0026B9C8-8BE0-423C-B274-619B238AE55F}" type="slidenum">
              <a:rPr lang="en-US" smtClean="0"/>
              <a:t>10</a:t>
            </a:fld>
            <a:endParaRPr lang="en-US" dirty="0"/>
          </a:p>
        </p:txBody>
      </p:sp>
    </p:spTree>
    <p:extLst>
      <p:ext uri="{BB962C8B-B14F-4D97-AF65-F5344CB8AC3E}">
        <p14:creationId xmlns:p14="http://schemas.microsoft.com/office/powerpoint/2010/main" val="960774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alibri" panose="020F0502020204030204" pitchFamily="34" charset="0"/>
                <a:ea typeface="DengXian" panose="02010600030101010101" pitchFamily="2" charset="-122"/>
                <a:cs typeface="Arial" panose="020B0604020202020204" pitchFamily="34" charset="0"/>
              </a:rPr>
              <a:t>A basic cell consists of two electrodes within an electrolyte.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Calibri" panose="020F05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alibri" panose="020F0502020204030204" pitchFamily="34" charset="0"/>
                <a:ea typeface="DengXian" panose="02010600030101010101" pitchFamily="2" charset="-122"/>
                <a:cs typeface="Arial" panose="020B0604020202020204" pitchFamily="34" charset="0"/>
              </a:rPr>
              <a:t>The electrodes are electrically separated from each other with the use of a separator.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Calibri" panose="020F05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alibri" panose="020F0502020204030204" pitchFamily="34" charset="0"/>
                <a:ea typeface="DengXian" panose="02010600030101010101" pitchFamily="2" charset="-122"/>
                <a:cs typeface="Arial" panose="020B0604020202020204" pitchFamily="34" charset="0"/>
              </a:rPr>
              <a:t>The entire assembly of the electrodes, separator and electrolyte – along with conductive current collectors – is confined within a container.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Calibri" panose="020F05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alibri" panose="020F0502020204030204" pitchFamily="34" charset="0"/>
                <a:ea typeface="DengXian" panose="02010600030101010101" pitchFamily="2" charset="-122"/>
                <a:cs typeface="Arial" panose="020B0604020202020204" pitchFamily="34" charset="0"/>
              </a:rPr>
              <a:t>The electrochemical reactions are set in motion when the terminals of the cell are connected to an external load. Aluminum (Al) and Copper (Cu) serve as the current collectors at the electrodes</a:t>
            </a:r>
            <a:endParaRPr lang="en-US" sz="1200" dirty="0"/>
          </a:p>
          <a:p>
            <a:endParaRPr lang="en-US" dirty="0"/>
          </a:p>
        </p:txBody>
      </p:sp>
      <p:sp>
        <p:nvSpPr>
          <p:cNvPr id="4" name="Slide Number Placeholder 3"/>
          <p:cNvSpPr>
            <a:spLocks noGrp="1"/>
          </p:cNvSpPr>
          <p:nvPr>
            <p:ph type="sldNum" sz="quarter" idx="5"/>
          </p:nvPr>
        </p:nvSpPr>
        <p:spPr/>
        <p:txBody>
          <a:bodyPr/>
          <a:lstStyle/>
          <a:p>
            <a:fld id="{0026B9C8-8BE0-423C-B274-619B238AE55F}" type="slidenum">
              <a:rPr lang="en-US" smtClean="0"/>
              <a:t>11</a:t>
            </a:fld>
            <a:endParaRPr lang="en-US" dirty="0"/>
          </a:p>
        </p:txBody>
      </p:sp>
    </p:spTree>
    <p:extLst>
      <p:ext uri="{BB962C8B-B14F-4D97-AF65-F5344CB8AC3E}">
        <p14:creationId xmlns:p14="http://schemas.microsoft.com/office/powerpoint/2010/main" val="3833913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a:r>
              <a:rPr lang="en-US" sz="1200" dirty="0">
                <a:solidFill>
                  <a:schemeClr val="bg1"/>
                </a:solidFill>
              </a:rPr>
              <a:t>Increasing the battery energy density is key for passenger Electric Vehicles adoption since it provides additional range.  Nickel based chemistries like Nickel Manganese Cobalt (NMC) were commonly used for stationary energy storage over the past ten years.  </a:t>
            </a:r>
          </a:p>
          <a:p>
            <a:pPr marL="285750"/>
            <a:endParaRPr lang="en-US" sz="1200" dirty="0">
              <a:solidFill>
                <a:schemeClr val="bg1"/>
              </a:solidFill>
            </a:endParaRPr>
          </a:p>
          <a:p>
            <a:pPr marL="285750"/>
            <a:r>
              <a:rPr lang="en-US" sz="1200" dirty="0">
                <a:solidFill>
                  <a:schemeClr val="bg1"/>
                </a:solidFill>
              </a:rPr>
              <a:t>However, high volume production and technology advances driven by the Electric Bus market has pushed Lithium Iron Phosphate (LFP) into the forefront of stationary energy storage projects worldwide.   </a:t>
            </a:r>
          </a:p>
          <a:p>
            <a:endParaRPr lang="en-US" dirty="0"/>
          </a:p>
        </p:txBody>
      </p:sp>
      <p:sp>
        <p:nvSpPr>
          <p:cNvPr id="4" name="Slide Number Placeholder 3"/>
          <p:cNvSpPr>
            <a:spLocks noGrp="1"/>
          </p:cNvSpPr>
          <p:nvPr>
            <p:ph type="sldNum" sz="quarter" idx="5"/>
          </p:nvPr>
        </p:nvSpPr>
        <p:spPr/>
        <p:txBody>
          <a:bodyPr/>
          <a:lstStyle/>
          <a:p>
            <a:fld id="{0026B9C8-8BE0-423C-B274-619B238AE55F}" type="slidenum">
              <a:rPr lang="en-US" smtClean="0"/>
              <a:t>12</a:t>
            </a:fld>
            <a:endParaRPr lang="en-US" dirty="0"/>
          </a:p>
        </p:txBody>
      </p:sp>
    </p:spTree>
    <p:extLst>
      <p:ext uri="{BB962C8B-B14F-4D97-AF65-F5344CB8AC3E}">
        <p14:creationId xmlns:p14="http://schemas.microsoft.com/office/powerpoint/2010/main" val="3251369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main ‘abuse factors’, or initiators to failure, for lithium-ion batteries</a:t>
            </a:r>
          </a:p>
          <a:p>
            <a:endParaRPr lang="en-US" dirty="0"/>
          </a:p>
          <a:p>
            <a:r>
              <a:rPr lang="en-US" dirty="0"/>
              <a:t>Electrical:  overcharging, over discharging </a:t>
            </a:r>
          </a:p>
          <a:p>
            <a:endParaRPr lang="en-US" dirty="0"/>
          </a:p>
          <a:p>
            <a:r>
              <a:rPr lang="en-US" dirty="0"/>
              <a:t>Mechanical:  nail penetration, crush, excessive forces during </a:t>
            </a:r>
            <a:r>
              <a:rPr lang="en-US" dirty="0" err="1"/>
              <a:t>mfg</a:t>
            </a:r>
            <a:r>
              <a:rPr lang="en-US" dirty="0"/>
              <a:t> </a:t>
            </a:r>
          </a:p>
          <a:p>
            <a:endParaRPr lang="en-US" dirty="0"/>
          </a:p>
          <a:p>
            <a:r>
              <a:rPr lang="en-US" dirty="0"/>
              <a:t>Thermal:  overheating, high temp storage </a:t>
            </a:r>
          </a:p>
          <a:p>
            <a:endParaRPr lang="en-US" dirty="0"/>
          </a:p>
          <a:p>
            <a:r>
              <a:rPr lang="en-US" dirty="0"/>
              <a:t>Various testing standards are developed to assess a battery cell’s behavior under these conditions.  </a:t>
            </a:r>
          </a:p>
          <a:p>
            <a:endParaRPr lang="en-US" dirty="0"/>
          </a:p>
          <a:p>
            <a:r>
              <a:rPr lang="en-US" dirty="0"/>
              <a:t>We typically focus on electrical and thermal abuse factors for ESS, but mechanical abuse risks exist, </a:t>
            </a:r>
            <a:r>
              <a:rPr lang="en-US" dirty="0" err="1"/>
              <a:t>esp</a:t>
            </a:r>
            <a:r>
              <a:rPr lang="en-US" dirty="0"/>
              <a:t> during installation  </a:t>
            </a:r>
          </a:p>
          <a:p>
            <a:endParaRPr lang="en-US" dirty="0"/>
          </a:p>
        </p:txBody>
      </p:sp>
      <p:sp>
        <p:nvSpPr>
          <p:cNvPr id="4" name="Slide Number Placeholder 3"/>
          <p:cNvSpPr>
            <a:spLocks noGrp="1"/>
          </p:cNvSpPr>
          <p:nvPr>
            <p:ph type="sldNum" sz="quarter" idx="5"/>
          </p:nvPr>
        </p:nvSpPr>
        <p:spPr/>
        <p:txBody>
          <a:bodyPr/>
          <a:lstStyle/>
          <a:p>
            <a:fld id="{0026B9C8-8BE0-423C-B274-619B238AE55F}" type="slidenum">
              <a:rPr lang="en-US" smtClean="0"/>
              <a:t>13</a:t>
            </a:fld>
            <a:endParaRPr lang="en-US" dirty="0"/>
          </a:p>
        </p:txBody>
      </p:sp>
    </p:spTree>
    <p:extLst>
      <p:ext uri="{BB962C8B-B14F-4D97-AF65-F5344CB8AC3E}">
        <p14:creationId xmlns:p14="http://schemas.microsoft.com/office/powerpoint/2010/main" val="344117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Thermal runaway: </a:t>
            </a:r>
          </a:p>
          <a:p>
            <a:endParaRPr lang="en-US" dirty="0"/>
          </a:p>
          <a:p>
            <a:pPr algn="l"/>
            <a:r>
              <a:rPr lang="en-US" sz="1200" b="0" i="0" dirty="0">
                <a:effectLst/>
                <a:latin typeface="news-gothic-std"/>
              </a:rPr>
              <a:t>Thermal runaway of a lithium-ion battery cell occurs when the heat generated by the battery cell exceeds the cell's ability</a:t>
            </a:r>
            <a:r>
              <a:rPr lang="en-US" sz="1200" dirty="0">
                <a:latin typeface="news-gothic-std"/>
              </a:rPr>
              <a:t> to dissipate.  </a:t>
            </a:r>
            <a:r>
              <a:rPr lang="en-US" sz="1200" b="0" i="0" dirty="0">
                <a:effectLst/>
                <a:latin typeface="news-gothic-std"/>
              </a:rPr>
              <a:t>The temperature rises rapidly within milliseconds and the energy stored in the battery is suddenly released.  Once internal temperature exceeds the electrolyte rating, the electrolyte can become gaseous, and explosive gasses may be released. </a:t>
            </a:r>
          </a:p>
          <a:p>
            <a:pPr algn="l"/>
            <a:endParaRPr lang="en-US" sz="1200" dirty="0">
              <a:latin typeface="news-gothic-std"/>
            </a:endParaRPr>
          </a:p>
          <a:p>
            <a:pPr algn="l"/>
            <a:r>
              <a:rPr lang="en-US" sz="1200" b="0" i="0" dirty="0">
                <a:effectLst/>
                <a:latin typeface="news-gothic-std"/>
              </a:rPr>
              <a:t>In an enclosed (unventilated) area, this decomposed electrolyte gas can build up and cause an explosion. </a:t>
            </a:r>
          </a:p>
          <a:p>
            <a:endParaRPr lang="en-US" dirty="0"/>
          </a:p>
          <a:p>
            <a:endParaRPr lang="en-US" dirty="0"/>
          </a:p>
          <a:p>
            <a:endParaRPr lang="en-US" dirty="0"/>
          </a:p>
          <a:p>
            <a:r>
              <a:rPr lang="en-US" dirty="0"/>
              <a:t>Propagation</a:t>
            </a:r>
          </a:p>
          <a:p>
            <a:endParaRPr lang="en-US" dirty="0"/>
          </a:p>
          <a:p>
            <a:pPr algn="l"/>
            <a:r>
              <a:rPr lang="en-US" sz="1200" b="0" i="0" dirty="0">
                <a:effectLst/>
                <a:latin typeface="news-gothic-std"/>
              </a:rPr>
              <a:t>Thermal runaway of a single battery </a:t>
            </a:r>
            <a:r>
              <a:rPr lang="en-US" sz="1200" dirty="0">
                <a:latin typeface="news-gothic-std"/>
              </a:rPr>
              <a:t>cell can be contained to that cell, however if the thermal runaway of a single cell can initiate thermal runway of adjacent cells, propagation can occur, and a chain reaction may begin.   </a:t>
            </a:r>
          </a:p>
          <a:p>
            <a:pPr algn="l"/>
            <a:endParaRPr lang="en-US" sz="1200" b="0" i="0" dirty="0">
              <a:effectLst/>
              <a:latin typeface="news-gothic-std"/>
            </a:endParaRPr>
          </a:p>
          <a:p>
            <a:pPr algn="l"/>
            <a:r>
              <a:rPr lang="en-US" sz="1200" dirty="0">
                <a:latin typeface="news-gothic-std"/>
              </a:rPr>
              <a:t>Propagation of cell-to-cell and module-to-module can lead to catastrophic failure of the system and endanger nearby equipment and responders. </a:t>
            </a:r>
            <a:endParaRPr lang="en-US" sz="1200" b="0" i="0" dirty="0">
              <a:effectLst/>
              <a:latin typeface="news-gothic-std"/>
            </a:endParaRPr>
          </a:p>
          <a:p>
            <a:endParaRPr lang="en-US" dirty="0"/>
          </a:p>
        </p:txBody>
      </p:sp>
      <p:sp>
        <p:nvSpPr>
          <p:cNvPr id="4" name="Slide Number Placeholder 3"/>
          <p:cNvSpPr>
            <a:spLocks noGrp="1"/>
          </p:cNvSpPr>
          <p:nvPr>
            <p:ph type="sldNum" sz="quarter" idx="5"/>
          </p:nvPr>
        </p:nvSpPr>
        <p:spPr/>
        <p:txBody>
          <a:bodyPr/>
          <a:lstStyle/>
          <a:p>
            <a:fld id="{0026B9C8-8BE0-423C-B274-619B238AE55F}" type="slidenum">
              <a:rPr lang="en-US" smtClean="0"/>
              <a:t>14</a:t>
            </a:fld>
            <a:endParaRPr lang="en-US" dirty="0"/>
          </a:p>
        </p:txBody>
      </p:sp>
    </p:spTree>
    <p:extLst>
      <p:ext uri="{BB962C8B-B14F-4D97-AF65-F5344CB8AC3E}">
        <p14:creationId xmlns:p14="http://schemas.microsoft.com/office/powerpoint/2010/main" val="1961845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6B9C8-8BE0-423C-B274-619B238AE55F}" type="slidenum">
              <a:rPr lang="en-US" smtClean="0"/>
              <a:t>16</a:t>
            </a:fld>
            <a:endParaRPr lang="en-US" dirty="0"/>
          </a:p>
        </p:txBody>
      </p:sp>
    </p:spTree>
    <p:extLst>
      <p:ext uri="{BB962C8B-B14F-4D97-AF65-F5344CB8AC3E}">
        <p14:creationId xmlns:p14="http://schemas.microsoft.com/office/powerpoint/2010/main" val="1442324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LFP was highly utilized in China by the EV bus industry due to its inherent safety against thermal runaway.  </a:t>
            </a:r>
          </a:p>
          <a:p>
            <a:endParaRPr lang="en-US" dirty="0"/>
          </a:p>
          <a:p>
            <a:r>
              <a:rPr lang="en-US" dirty="0"/>
              <a:t>LFP’s thermal runaway behavior does not release as much heat as the nickel-based chemistries, significantly reducing the risk of a thermal propagation event. </a:t>
            </a:r>
          </a:p>
          <a:p>
            <a:endParaRPr lang="en-US" dirty="0"/>
          </a:p>
          <a:p>
            <a:r>
              <a:rPr lang="en-US" dirty="0"/>
              <a:t>LFP market share is continually increasing in stationary storage primarily due to; safety, lower </a:t>
            </a:r>
            <a:r>
              <a:rPr lang="en-US" dirty="0" err="1"/>
              <a:t>mfg</a:t>
            </a:r>
            <a:r>
              <a:rPr lang="en-US" dirty="0"/>
              <a:t> costs and EV demand for higher energy dense chemistries.  </a:t>
            </a:r>
          </a:p>
        </p:txBody>
      </p:sp>
      <p:sp>
        <p:nvSpPr>
          <p:cNvPr id="4" name="Slide Number Placeholder 3"/>
          <p:cNvSpPr>
            <a:spLocks noGrp="1"/>
          </p:cNvSpPr>
          <p:nvPr>
            <p:ph type="sldNum" sz="quarter" idx="5"/>
          </p:nvPr>
        </p:nvSpPr>
        <p:spPr/>
        <p:txBody>
          <a:bodyPr/>
          <a:lstStyle/>
          <a:p>
            <a:fld id="{0026B9C8-8BE0-423C-B274-619B238AE55F}" type="slidenum">
              <a:rPr lang="en-US" smtClean="0"/>
              <a:t>20</a:t>
            </a:fld>
            <a:endParaRPr lang="en-US" dirty="0"/>
          </a:p>
        </p:txBody>
      </p:sp>
    </p:spTree>
    <p:extLst>
      <p:ext uri="{BB962C8B-B14F-4D97-AF65-F5344CB8AC3E}">
        <p14:creationId xmlns:p14="http://schemas.microsoft.com/office/powerpoint/2010/main" val="1847526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DD4A9-FC74-4DDE-88AF-F4D512860A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A5DA2A-B82D-4659-A3FD-92998489A1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B23F6D-29F5-49F1-A624-66D265C37E00}"/>
              </a:ext>
            </a:extLst>
          </p:cNvPr>
          <p:cNvSpPr>
            <a:spLocks noGrp="1"/>
          </p:cNvSpPr>
          <p:nvPr>
            <p:ph type="dt" sz="half" idx="10"/>
          </p:nvPr>
        </p:nvSpPr>
        <p:spPr/>
        <p:txBody>
          <a:bodyPr/>
          <a:lstStyle/>
          <a:p>
            <a:fld id="{9CBAC9A9-FAED-4E94-85B7-ED1B77014747}" type="datetimeFigureOut">
              <a:rPr lang="en-US" smtClean="0"/>
              <a:t>8/11/2021</a:t>
            </a:fld>
            <a:endParaRPr lang="en-US"/>
          </a:p>
        </p:txBody>
      </p:sp>
      <p:sp>
        <p:nvSpPr>
          <p:cNvPr id="5" name="Footer Placeholder 4">
            <a:extLst>
              <a:ext uri="{FF2B5EF4-FFF2-40B4-BE49-F238E27FC236}">
                <a16:creationId xmlns:a16="http://schemas.microsoft.com/office/drawing/2014/main" id="{0CB80F24-6415-4660-A5DE-8B54B439D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0376B3-A49F-4719-839D-B298E335B0FC}"/>
              </a:ext>
            </a:extLst>
          </p:cNvPr>
          <p:cNvSpPr>
            <a:spLocks noGrp="1"/>
          </p:cNvSpPr>
          <p:nvPr>
            <p:ph type="sldNum" sz="quarter" idx="12"/>
          </p:nvPr>
        </p:nvSpPr>
        <p:spPr/>
        <p:txBody>
          <a:bodyPr/>
          <a:lstStyle/>
          <a:p>
            <a:fld id="{566B5F5A-67DC-4BC2-A7A0-E79C6683DA8E}" type="slidenum">
              <a:rPr lang="en-US" smtClean="0"/>
              <a:t>‹#›</a:t>
            </a:fld>
            <a:endParaRPr lang="en-US"/>
          </a:p>
        </p:txBody>
      </p:sp>
    </p:spTree>
    <p:extLst>
      <p:ext uri="{BB962C8B-B14F-4D97-AF65-F5344CB8AC3E}">
        <p14:creationId xmlns:p14="http://schemas.microsoft.com/office/powerpoint/2010/main" val="4203475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BB73B-B8FD-482B-85A9-EB91F30C60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681DC9-025C-465F-B8B4-550524B7E1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23A137-101F-444A-980F-10684E5DC9BA}"/>
              </a:ext>
            </a:extLst>
          </p:cNvPr>
          <p:cNvSpPr>
            <a:spLocks noGrp="1"/>
          </p:cNvSpPr>
          <p:nvPr>
            <p:ph type="dt" sz="half" idx="10"/>
          </p:nvPr>
        </p:nvSpPr>
        <p:spPr/>
        <p:txBody>
          <a:bodyPr/>
          <a:lstStyle/>
          <a:p>
            <a:fld id="{9CBAC9A9-FAED-4E94-85B7-ED1B77014747}" type="datetimeFigureOut">
              <a:rPr lang="en-US" smtClean="0"/>
              <a:t>8/11/2021</a:t>
            </a:fld>
            <a:endParaRPr lang="en-US"/>
          </a:p>
        </p:txBody>
      </p:sp>
      <p:sp>
        <p:nvSpPr>
          <p:cNvPr id="5" name="Footer Placeholder 4">
            <a:extLst>
              <a:ext uri="{FF2B5EF4-FFF2-40B4-BE49-F238E27FC236}">
                <a16:creationId xmlns:a16="http://schemas.microsoft.com/office/drawing/2014/main" id="{AD9300E3-E70A-4489-8146-749ABB471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AD46BF-FCCC-4580-B2B6-973AD1DBC159}"/>
              </a:ext>
            </a:extLst>
          </p:cNvPr>
          <p:cNvSpPr>
            <a:spLocks noGrp="1"/>
          </p:cNvSpPr>
          <p:nvPr>
            <p:ph type="sldNum" sz="quarter" idx="12"/>
          </p:nvPr>
        </p:nvSpPr>
        <p:spPr/>
        <p:txBody>
          <a:bodyPr/>
          <a:lstStyle/>
          <a:p>
            <a:fld id="{566B5F5A-67DC-4BC2-A7A0-E79C6683DA8E}" type="slidenum">
              <a:rPr lang="en-US" smtClean="0"/>
              <a:t>‹#›</a:t>
            </a:fld>
            <a:endParaRPr lang="en-US"/>
          </a:p>
        </p:txBody>
      </p:sp>
    </p:spTree>
    <p:extLst>
      <p:ext uri="{BB962C8B-B14F-4D97-AF65-F5344CB8AC3E}">
        <p14:creationId xmlns:p14="http://schemas.microsoft.com/office/powerpoint/2010/main" val="323561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CC0AAC-24F4-4733-92AA-7837947447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CB0BE0-E149-46BC-8976-85BCF37134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E06F0-B356-4F62-95C4-4003A8894DE7}"/>
              </a:ext>
            </a:extLst>
          </p:cNvPr>
          <p:cNvSpPr>
            <a:spLocks noGrp="1"/>
          </p:cNvSpPr>
          <p:nvPr>
            <p:ph type="dt" sz="half" idx="10"/>
          </p:nvPr>
        </p:nvSpPr>
        <p:spPr/>
        <p:txBody>
          <a:bodyPr/>
          <a:lstStyle/>
          <a:p>
            <a:fld id="{9CBAC9A9-FAED-4E94-85B7-ED1B77014747}" type="datetimeFigureOut">
              <a:rPr lang="en-US" smtClean="0"/>
              <a:t>8/11/2021</a:t>
            </a:fld>
            <a:endParaRPr lang="en-US"/>
          </a:p>
        </p:txBody>
      </p:sp>
      <p:sp>
        <p:nvSpPr>
          <p:cNvPr id="5" name="Footer Placeholder 4">
            <a:extLst>
              <a:ext uri="{FF2B5EF4-FFF2-40B4-BE49-F238E27FC236}">
                <a16:creationId xmlns:a16="http://schemas.microsoft.com/office/drawing/2014/main" id="{29A7D637-7143-4007-BA56-4337CB971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10D07-3A85-461E-8A1F-AA505662EA1A}"/>
              </a:ext>
            </a:extLst>
          </p:cNvPr>
          <p:cNvSpPr>
            <a:spLocks noGrp="1"/>
          </p:cNvSpPr>
          <p:nvPr>
            <p:ph type="sldNum" sz="quarter" idx="12"/>
          </p:nvPr>
        </p:nvSpPr>
        <p:spPr/>
        <p:txBody>
          <a:bodyPr/>
          <a:lstStyle/>
          <a:p>
            <a:fld id="{566B5F5A-67DC-4BC2-A7A0-E79C6683DA8E}" type="slidenum">
              <a:rPr lang="en-US" smtClean="0"/>
              <a:t>‹#›</a:t>
            </a:fld>
            <a:endParaRPr lang="en-US"/>
          </a:p>
        </p:txBody>
      </p:sp>
    </p:spTree>
    <p:extLst>
      <p:ext uri="{BB962C8B-B14F-4D97-AF65-F5344CB8AC3E}">
        <p14:creationId xmlns:p14="http://schemas.microsoft.com/office/powerpoint/2010/main" val="3538198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End Contact Slide">
    <p:spTree>
      <p:nvGrpSpPr>
        <p:cNvPr id="1" name=""/>
        <p:cNvGrpSpPr/>
        <p:nvPr/>
      </p:nvGrpSpPr>
      <p:grpSpPr>
        <a:xfrm>
          <a:off x="0" y="0"/>
          <a:ext cx="0" cy="0"/>
          <a:chOff x="0" y="0"/>
          <a:chExt cx="0" cy="0"/>
        </a:xfrm>
      </p:grpSpPr>
      <p:pic>
        <p:nvPicPr>
          <p:cNvPr id="19" name="Picture Placeholder 3"/>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1"/>
            <a:ext cx="12192000" cy="6858004"/>
          </a:xfrm>
          <a:prstGeom prst="rect">
            <a:avLst/>
          </a:prstGeom>
        </p:spPr>
      </p:pic>
      <p:sp>
        <p:nvSpPr>
          <p:cNvPr id="9" name="Rectangle 8"/>
          <p:cNvSpPr/>
          <p:nvPr userDrawn="1"/>
        </p:nvSpPr>
        <p:spPr bwMode="auto">
          <a:xfrm>
            <a:off x="0" y="-8306"/>
            <a:ext cx="12192000" cy="6858000"/>
          </a:xfrm>
          <a:prstGeom prst="rect">
            <a:avLst/>
          </a:prstGeom>
          <a:solidFill>
            <a:schemeClr val="bg1">
              <a:alpha val="80000"/>
            </a:schemeClr>
          </a:solidFill>
          <a:ln>
            <a:noFill/>
          </a:ln>
        </p:spPr>
        <p:txBody>
          <a:bodyPr vert="horz" wrap="square" lIns="63498" tIns="31749" rIns="63498" bIns="31749" numCol="1" rtlCol="0" anchor="t" anchorCtr="0" compatLnSpc="1">
            <a:prstTxWarp prst="textNoShape">
              <a:avLst/>
            </a:prstTxWarp>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250" b="0" i="0" u="none" strike="noStrike" kern="0" cap="none" spc="0" normalizeH="0" baseline="0" noProof="0">
              <a:ln>
                <a:noFill/>
              </a:ln>
              <a:solidFill>
                <a:srgbClr val="000000"/>
              </a:solidFill>
              <a:effectLst/>
              <a:uLnTx/>
              <a:uFillTx/>
              <a:latin typeface="Calibri"/>
              <a:cs typeface="Calibri"/>
              <a:sym typeface="Calibri"/>
            </a:endParaRPr>
          </a:p>
        </p:txBody>
      </p:sp>
      <p:sp>
        <p:nvSpPr>
          <p:cNvPr id="5" name="Freeform 40"/>
          <p:cNvSpPr/>
          <p:nvPr userDrawn="1"/>
        </p:nvSpPr>
        <p:spPr bwMode="auto">
          <a:xfrm>
            <a:off x="-1" y="-5088"/>
            <a:ext cx="12214647" cy="6559860"/>
          </a:xfrm>
          <a:custGeom>
            <a:avLst/>
            <a:gdLst>
              <a:gd name="connsiteX0" fmla="*/ 12592270 w 13166725"/>
              <a:gd name="connsiteY0" fmla="*/ 0 h 9875842"/>
              <a:gd name="connsiteX1" fmla="*/ 13166725 w 13166725"/>
              <a:gd name="connsiteY1" fmla="*/ 0 h 9875842"/>
              <a:gd name="connsiteX2" fmla="*/ 13166725 w 13166725"/>
              <a:gd name="connsiteY2" fmla="*/ 9875842 h 9875842"/>
              <a:gd name="connsiteX3" fmla="*/ 7696200 w 13166725"/>
              <a:gd name="connsiteY3" fmla="*/ 9875842 h 9875842"/>
              <a:gd name="connsiteX4" fmla="*/ 6588458 w 13166725"/>
              <a:gd name="connsiteY4" fmla="*/ 9875842 h 9875842"/>
              <a:gd name="connsiteX5" fmla="*/ 0 w 13166725"/>
              <a:gd name="connsiteY5" fmla="*/ 9875842 h 9875842"/>
              <a:gd name="connsiteX6" fmla="*/ 0 w 13166725"/>
              <a:gd name="connsiteY6" fmla="*/ 9366538 h 9875842"/>
              <a:gd name="connsiteX7" fmla="*/ 385313 w 13166725"/>
              <a:gd name="connsiteY7" fmla="*/ 9366538 h 9875842"/>
              <a:gd name="connsiteX8" fmla="*/ 385313 w 13166725"/>
              <a:gd name="connsiteY8" fmla="*/ 9366535 h 9875842"/>
              <a:gd name="connsiteX9" fmla="*/ 5093325 w 13166725"/>
              <a:gd name="connsiteY9" fmla="*/ 9366535 h 9875842"/>
              <a:gd name="connsiteX10" fmla="*/ 6571753 w 13166725"/>
              <a:gd name="connsiteY10" fmla="*/ 8161580 h 9875842"/>
              <a:gd name="connsiteX11" fmla="*/ 6588458 w 13166725"/>
              <a:gd name="connsiteY11" fmla="*/ 8052123 h 9875842"/>
              <a:gd name="connsiteX12" fmla="*/ 6588458 w 13166725"/>
              <a:gd name="connsiteY12" fmla="*/ 1457320 h 9875842"/>
              <a:gd name="connsiteX13" fmla="*/ 8045774 w 13166725"/>
              <a:gd name="connsiteY13" fmla="*/ 3 h 9875842"/>
              <a:gd name="connsiteX14" fmla="*/ 12592270 w 13166725"/>
              <a:gd name="connsiteY14" fmla="*/ 3 h 987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66725" h="9875842">
                <a:moveTo>
                  <a:pt x="12592270" y="0"/>
                </a:moveTo>
                <a:lnTo>
                  <a:pt x="13166725" y="0"/>
                </a:lnTo>
                <a:lnTo>
                  <a:pt x="13166725" y="9875842"/>
                </a:lnTo>
                <a:lnTo>
                  <a:pt x="7696200" y="9875842"/>
                </a:lnTo>
                <a:lnTo>
                  <a:pt x="6588458" y="9875842"/>
                </a:lnTo>
                <a:lnTo>
                  <a:pt x="0" y="9875842"/>
                </a:lnTo>
                <a:lnTo>
                  <a:pt x="0" y="9366538"/>
                </a:lnTo>
                <a:lnTo>
                  <a:pt x="385313" y="9366538"/>
                </a:lnTo>
                <a:lnTo>
                  <a:pt x="385313" y="9366535"/>
                </a:lnTo>
                <a:lnTo>
                  <a:pt x="5093325" y="9366535"/>
                </a:lnTo>
                <a:cubicBezTo>
                  <a:pt x="5822590" y="9366535"/>
                  <a:pt x="6431036" y="8849247"/>
                  <a:pt x="6571753" y="8161580"/>
                </a:cubicBezTo>
                <a:lnTo>
                  <a:pt x="6588458" y="8052123"/>
                </a:lnTo>
                <a:lnTo>
                  <a:pt x="6588458" y="1457320"/>
                </a:lnTo>
                <a:cubicBezTo>
                  <a:pt x="6588458" y="652466"/>
                  <a:pt x="7240920" y="3"/>
                  <a:pt x="8045774" y="3"/>
                </a:cubicBezTo>
                <a:lnTo>
                  <a:pt x="12592270" y="3"/>
                </a:lnTo>
                <a:close/>
              </a:path>
            </a:pathLst>
          </a:custGeom>
          <a:solidFill>
            <a:srgbClr val="4A4C50">
              <a:alpha val="85000"/>
            </a:srgbClr>
          </a:solidFill>
          <a:ln>
            <a:noFill/>
          </a:ln>
        </p:spPr>
        <p:txBody>
          <a:bodyPr vert="horz" wrap="square" lIns="63498" tIns="31749" rIns="63498" bIns="31749" numCol="1" rtlCol="0" anchor="t" anchorCtr="0" compatLnSpc="1">
            <a:prstTxWarp prst="textNoShape">
              <a:avLst/>
            </a:prstTxWarp>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250" b="0" i="0" u="none" strike="noStrike" kern="0" cap="none" spc="0" normalizeH="0" baseline="0" noProof="0">
              <a:ln>
                <a:noFill/>
              </a:ln>
              <a:solidFill>
                <a:srgbClr val="000000"/>
              </a:solidFill>
              <a:effectLst/>
              <a:uLnTx/>
              <a:uFillTx/>
              <a:latin typeface="Calibri"/>
              <a:cs typeface="Calibri"/>
              <a:sym typeface="Calibri"/>
            </a:endParaRPr>
          </a:p>
        </p:txBody>
      </p:sp>
      <p:sp>
        <p:nvSpPr>
          <p:cNvPr id="6" name="Rectangle 5"/>
          <p:cNvSpPr/>
          <p:nvPr userDrawn="1"/>
        </p:nvSpPr>
        <p:spPr>
          <a:xfrm>
            <a:off x="0" y="6414538"/>
            <a:ext cx="12214168" cy="451774"/>
          </a:xfrm>
          <a:prstGeom prst="rect">
            <a:avLst/>
          </a:prstGeom>
          <a:solidFill>
            <a:srgbClr val="EB0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p:cNvSpPr>
            <a:spLocks noGrp="1"/>
          </p:cNvSpPr>
          <p:nvPr>
            <p:ph type="sldNum" sz="quarter" idx="12"/>
          </p:nvPr>
        </p:nvSpPr>
        <p:spPr>
          <a:xfrm>
            <a:off x="8610600" y="6406228"/>
            <a:ext cx="2743200" cy="365125"/>
          </a:xfrm>
        </p:spPr>
        <p:txBody>
          <a:bodyPr/>
          <a:lstStyle>
            <a:lvl1pPr>
              <a:defRPr>
                <a:solidFill>
                  <a:schemeClr val="bg1"/>
                </a:solidFill>
              </a:defRPr>
            </a:lvl1pPr>
          </a:lstStyle>
          <a:p>
            <a:fld id="{DEA8C401-A2BD-4D06-97FE-3AA57410EB38}" type="slidenum">
              <a:rPr lang="en-US" smtClean="0"/>
              <a:pPr/>
              <a:t>‹#›</a:t>
            </a:fld>
            <a:endParaRPr lang="en-US"/>
          </a:p>
        </p:txBody>
      </p:sp>
      <p:pic>
        <p:nvPicPr>
          <p:cNvPr id="8" name="Picture 7">
            <a:extLst>
              <a:ext uri="{FF2B5EF4-FFF2-40B4-BE49-F238E27FC236}">
                <a16:creationId xmlns:a16="http://schemas.microsoft.com/office/drawing/2014/main" id="{6E890BD2-1822-4FA2-8870-BF969EB8D3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7201" y="1272618"/>
            <a:ext cx="4326884" cy="3610456"/>
          </a:xfrm>
          <a:prstGeom prst="rect">
            <a:avLst/>
          </a:prstGeom>
        </p:spPr>
      </p:pic>
    </p:spTree>
    <p:extLst>
      <p:ext uri="{BB962C8B-B14F-4D97-AF65-F5344CB8AC3E}">
        <p14:creationId xmlns:p14="http://schemas.microsoft.com/office/powerpoint/2010/main" val="195561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Section Slide">
    <p:spTree>
      <p:nvGrpSpPr>
        <p:cNvPr id="1" name=""/>
        <p:cNvGrpSpPr/>
        <p:nvPr/>
      </p:nvGrpSpPr>
      <p:grpSpPr>
        <a:xfrm>
          <a:off x="0" y="0"/>
          <a:ext cx="0" cy="0"/>
          <a:chOff x="0" y="0"/>
          <a:chExt cx="0" cy="0"/>
        </a:xfrm>
      </p:grpSpPr>
      <p:sp>
        <p:nvSpPr>
          <p:cNvPr id="7" name="Rectangle 6"/>
          <p:cNvSpPr/>
          <p:nvPr userDrawn="1"/>
        </p:nvSpPr>
        <p:spPr>
          <a:xfrm>
            <a:off x="0" y="6431166"/>
            <a:ext cx="12192000" cy="451774"/>
          </a:xfrm>
          <a:prstGeom prst="rect">
            <a:avLst/>
          </a:prstGeom>
          <a:solidFill>
            <a:srgbClr val="EB0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a:xfrm>
            <a:off x="8610600" y="6406228"/>
            <a:ext cx="2743200" cy="365125"/>
          </a:xfrm>
        </p:spPr>
        <p:txBody>
          <a:bodyPr/>
          <a:lstStyle>
            <a:lvl1pPr>
              <a:defRPr>
                <a:solidFill>
                  <a:schemeClr val="bg1"/>
                </a:solidFill>
              </a:defRPr>
            </a:lvl1pPr>
          </a:lstStyle>
          <a:p>
            <a:fld id="{DEA8C401-A2BD-4D06-97FE-3AA57410EB38}" type="slidenum">
              <a:rPr lang="en-US" smtClean="0"/>
              <a:pPr/>
              <a:t>‹#›</a:t>
            </a:fld>
            <a:endParaRPr lang="en-US"/>
          </a:p>
        </p:txBody>
      </p:sp>
      <p:sp>
        <p:nvSpPr>
          <p:cNvPr id="8" name="Rectangle 7"/>
          <p:cNvSpPr/>
          <p:nvPr userDrawn="1"/>
        </p:nvSpPr>
        <p:spPr>
          <a:xfrm>
            <a:off x="0" y="6273223"/>
            <a:ext cx="12192000" cy="133004"/>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60E858E1-325C-4903-A73B-037005B5E6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780" t="29960" r="15060" b="20286"/>
          <a:stretch/>
        </p:blipFill>
        <p:spPr>
          <a:xfrm>
            <a:off x="-3" y="5533534"/>
            <a:ext cx="1060248" cy="764628"/>
          </a:xfrm>
          <a:prstGeom prst="rect">
            <a:avLst/>
          </a:prstGeom>
        </p:spPr>
      </p:pic>
      <p:pic>
        <p:nvPicPr>
          <p:cNvPr id="2" name="Picture 1">
            <a:extLst>
              <a:ext uri="{FF2B5EF4-FFF2-40B4-BE49-F238E27FC236}">
                <a16:creationId xmlns:a16="http://schemas.microsoft.com/office/drawing/2014/main" id="{59E1B5B8-C512-4C58-B79A-DCA66C186F5E}"/>
              </a:ext>
            </a:extLst>
          </p:cNvPr>
          <p:cNvPicPr>
            <a:picLocks noChangeAspect="1"/>
          </p:cNvPicPr>
          <p:nvPr userDrawn="1"/>
        </p:nvPicPr>
        <p:blipFill rotWithShape="1">
          <a:blip r:embed="rId3">
            <a:alphaModFix amt="70000"/>
          </a:blip>
          <a:srcRect l="20606" r="380"/>
          <a:stretch/>
        </p:blipFill>
        <p:spPr>
          <a:xfrm>
            <a:off x="-1" y="-382279"/>
            <a:ext cx="12192000" cy="6656434"/>
          </a:xfrm>
          <a:prstGeom prst="rect">
            <a:avLst/>
          </a:prstGeom>
        </p:spPr>
      </p:pic>
    </p:spTree>
    <p:extLst>
      <p:ext uri="{BB962C8B-B14F-4D97-AF65-F5344CB8AC3E}">
        <p14:creationId xmlns:p14="http://schemas.microsoft.com/office/powerpoint/2010/main" val="3485039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pic>
        <p:nvPicPr>
          <p:cNvPr id="12" name="Picture 17"/>
          <p:cNvPicPr>
            <a:picLocks noChangeAspect="1"/>
          </p:cNvPicPr>
          <p:nvPr userDrawn="1"/>
        </p:nvPicPr>
        <p:blipFill>
          <a:blip r:embed="rId2">
            <a:alphaModFix amt="20000"/>
            <a:extLst>
              <a:ext uri="{BEBA8EAE-BF5A-486C-A8C5-ECC9F3942E4B}">
                <a14:imgProps xmlns:a14="http://schemas.microsoft.com/office/drawing/2010/main">
                  <a14:imgLayer r:embed="rId3">
                    <a14:imgEffect>
                      <a14:saturation sat="14000"/>
                    </a14:imgEffect>
                  </a14:imgLayer>
                </a14:imgProps>
              </a:ext>
              <a:ext uri="{28A0092B-C50C-407E-A947-70E740481C1C}">
                <a14:useLocalDpi xmlns:a14="http://schemas.microsoft.com/office/drawing/2010/main" val="0"/>
              </a:ext>
            </a:extLst>
          </a:blip>
          <a:srcRect/>
          <a:stretch/>
        </p:blipFill>
        <p:spPr>
          <a:xfrm>
            <a:off x="0" y="1140791"/>
            <a:ext cx="12192003" cy="5201877"/>
          </a:xfrm>
          <a:prstGeom prst="rect">
            <a:avLst/>
          </a:prstGeom>
          <a:ln w="12700">
            <a:miter lim="400000"/>
          </a:ln>
        </p:spPr>
      </p:pic>
      <p:sp>
        <p:nvSpPr>
          <p:cNvPr id="7" name="Rectangle 6"/>
          <p:cNvSpPr/>
          <p:nvPr userDrawn="1"/>
        </p:nvSpPr>
        <p:spPr>
          <a:xfrm>
            <a:off x="0" y="6431166"/>
            <a:ext cx="12192000" cy="451774"/>
          </a:xfrm>
          <a:prstGeom prst="rect">
            <a:avLst/>
          </a:prstGeom>
          <a:solidFill>
            <a:srgbClr val="EB0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Slide Number Placeholder 5"/>
          <p:cNvSpPr>
            <a:spLocks noGrp="1"/>
          </p:cNvSpPr>
          <p:nvPr>
            <p:ph type="sldNum" sz="quarter" idx="12"/>
          </p:nvPr>
        </p:nvSpPr>
        <p:spPr>
          <a:xfrm>
            <a:off x="8610600" y="6406228"/>
            <a:ext cx="2743200" cy="365125"/>
          </a:xfrm>
        </p:spPr>
        <p:txBody>
          <a:bodyPr/>
          <a:lstStyle>
            <a:lvl1pPr>
              <a:defRPr>
                <a:solidFill>
                  <a:schemeClr val="bg1"/>
                </a:solidFill>
              </a:defRPr>
            </a:lvl1pPr>
          </a:lstStyle>
          <a:p>
            <a:fld id="{DEA8C401-A2BD-4D06-97FE-3AA57410EB38}" type="slidenum">
              <a:rPr lang="en-US" smtClean="0"/>
              <a:pPr/>
              <a:t>‹#›</a:t>
            </a:fld>
            <a:endParaRPr lang="en-US"/>
          </a:p>
        </p:txBody>
      </p:sp>
      <p:sp>
        <p:nvSpPr>
          <p:cNvPr id="9" name="Rectangle 8"/>
          <p:cNvSpPr/>
          <p:nvPr userDrawn="1"/>
        </p:nvSpPr>
        <p:spPr>
          <a:xfrm>
            <a:off x="0" y="6273223"/>
            <a:ext cx="12192000" cy="133004"/>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11784" y="1007787"/>
            <a:ext cx="12192000" cy="133004"/>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p:cNvSpPr txBox="1"/>
          <p:nvPr userDrawn="1"/>
        </p:nvSpPr>
        <p:spPr>
          <a:xfrm>
            <a:off x="0" y="114089"/>
            <a:ext cx="8856453" cy="461665"/>
          </a:xfrm>
          <a:prstGeom prst="rect">
            <a:avLst/>
          </a:prstGeom>
          <a:noFill/>
        </p:spPr>
        <p:txBody>
          <a:bodyPr wrap="square" rtlCol="0" anchor="ctr">
            <a:spAutoFit/>
          </a:bodyPr>
          <a:lstStyle/>
          <a:p>
            <a:endParaRPr lang="en-US" sz="2400" b="1">
              <a:effectLst/>
            </a:endParaRPr>
          </a:p>
        </p:txBody>
      </p:sp>
      <p:pic>
        <p:nvPicPr>
          <p:cNvPr id="14" name="Picture 13">
            <a:extLst>
              <a:ext uri="{FF2B5EF4-FFF2-40B4-BE49-F238E27FC236}">
                <a16:creationId xmlns:a16="http://schemas.microsoft.com/office/drawing/2014/main" id="{41A5C5D0-E0EC-487F-8770-A27F92B792D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1780" t="29960" r="15060" b="20286"/>
          <a:stretch/>
        </p:blipFill>
        <p:spPr>
          <a:xfrm>
            <a:off x="10558023" y="86649"/>
            <a:ext cx="1382597" cy="997099"/>
          </a:xfrm>
          <a:prstGeom prst="rect">
            <a:avLst/>
          </a:prstGeom>
        </p:spPr>
      </p:pic>
    </p:spTree>
    <p:extLst>
      <p:ext uri="{BB962C8B-B14F-4D97-AF65-F5344CB8AC3E}">
        <p14:creationId xmlns:p14="http://schemas.microsoft.com/office/powerpoint/2010/main" val="3037736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pic>
        <p:nvPicPr>
          <p:cNvPr id="12" name="Picture 17" descr="Picture 17"/>
          <p:cNvPicPr>
            <a:picLocks noChangeAspect="1"/>
          </p:cNvPicPr>
          <p:nvPr userDrawn="1"/>
        </p:nvPicPr>
        <p:blipFill rotWithShape="1">
          <a:blip r:embed="rId2" cstate="print">
            <a:extLst>
              <a:ext uri="{28A0092B-C50C-407E-A947-70E740481C1C}">
                <a14:useLocalDpi xmlns:a14="http://schemas.microsoft.com/office/drawing/2010/main"/>
              </a:ext>
            </a:extLst>
          </a:blip>
          <a:srcRect t="3393"/>
          <a:stretch/>
        </p:blipFill>
        <p:spPr>
          <a:xfrm>
            <a:off x="0" y="1007787"/>
            <a:ext cx="12192000" cy="5265437"/>
          </a:xfrm>
          <a:prstGeom prst="rect">
            <a:avLst/>
          </a:prstGeom>
          <a:ln w="12700">
            <a:miter lim="400000"/>
          </a:ln>
        </p:spPr>
      </p:pic>
      <p:sp>
        <p:nvSpPr>
          <p:cNvPr id="7" name="Rectangle 6"/>
          <p:cNvSpPr/>
          <p:nvPr userDrawn="1"/>
        </p:nvSpPr>
        <p:spPr>
          <a:xfrm>
            <a:off x="0" y="6431166"/>
            <a:ext cx="12192000" cy="451774"/>
          </a:xfrm>
          <a:prstGeom prst="rect">
            <a:avLst/>
          </a:prstGeom>
          <a:solidFill>
            <a:srgbClr val="EB0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Slide Number Placeholder 5"/>
          <p:cNvSpPr>
            <a:spLocks noGrp="1"/>
          </p:cNvSpPr>
          <p:nvPr>
            <p:ph type="sldNum" sz="quarter" idx="12"/>
          </p:nvPr>
        </p:nvSpPr>
        <p:spPr>
          <a:xfrm>
            <a:off x="8610600" y="6406228"/>
            <a:ext cx="2743200" cy="365125"/>
          </a:xfrm>
        </p:spPr>
        <p:txBody>
          <a:bodyPr/>
          <a:lstStyle>
            <a:lvl1pPr>
              <a:defRPr>
                <a:solidFill>
                  <a:schemeClr val="bg1"/>
                </a:solidFill>
              </a:defRPr>
            </a:lvl1pPr>
          </a:lstStyle>
          <a:p>
            <a:fld id="{DEA8C401-A2BD-4D06-97FE-3AA57410EB38}" type="slidenum">
              <a:rPr lang="en-US" smtClean="0"/>
              <a:pPr/>
              <a:t>‹#›</a:t>
            </a:fld>
            <a:endParaRPr lang="en-US"/>
          </a:p>
        </p:txBody>
      </p:sp>
      <p:sp>
        <p:nvSpPr>
          <p:cNvPr id="9" name="Rectangle 8"/>
          <p:cNvSpPr/>
          <p:nvPr userDrawn="1"/>
        </p:nvSpPr>
        <p:spPr>
          <a:xfrm>
            <a:off x="0" y="6273223"/>
            <a:ext cx="12192000" cy="133004"/>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11784" y="1007787"/>
            <a:ext cx="12192000" cy="133004"/>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p:cNvSpPr txBox="1"/>
          <p:nvPr userDrawn="1"/>
        </p:nvSpPr>
        <p:spPr>
          <a:xfrm>
            <a:off x="0" y="114089"/>
            <a:ext cx="8856453" cy="461665"/>
          </a:xfrm>
          <a:prstGeom prst="rect">
            <a:avLst/>
          </a:prstGeom>
          <a:noFill/>
        </p:spPr>
        <p:txBody>
          <a:bodyPr wrap="square" rtlCol="0" anchor="ctr">
            <a:spAutoFit/>
          </a:bodyPr>
          <a:lstStyle/>
          <a:p>
            <a:endParaRPr lang="en-US" sz="2400" b="1">
              <a:effectLst/>
            </a:endParaRPr>
          </a:p>
        </p:txBody>
      </p:sp>
      <p:pic>
        <p:nvPicPr>
          <p:cNvPr id="14" name="Picture 13">
            <a:extLst>
              <a:ext uri="{FF2B5EF4-FFF2-40B4-BE49-F238E27FC236}">
                <a16:creationId xmlns:a16="http://schemas.microsoft.com/office/drawing/2014/main" id="{41A5C5D0-E0EC-487F-8770-A27F92B792D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780" t="29960" r="15060" b="20286"/>
          <a:stretch/>
        </p:blipFill>
        <p:spPr>
          <a:xfrm>
            <a:off x="10558023" y="86649"/>
            <a:ext cx="1382597" cy="997099"/>
          </a:xfrm>
          <a:prstGeom prst="rect">
            <a:avLst/>
          </a:prstGeom>
        </p:spPr>
      </p:pic>
    </p:spTree>
    <p:extLst>
      <p:ext uri="{BB962C8B-B14F-4D97-AF65-F5344CB8AC3E}">
        <p14:creationId xmlns:p14="http://schemas.microsoft.com/office/powerpoint/2010/main" val="3037736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Slide">
    <p:spTree>
      <p:nvGrpSpPr>
        <p:cNvPr id="1" name=""/>
        <p:cNvGrpSpPr/>
        <p:nvPr/>
      </p:nvGrpSpPr>
      <p:grpSpPr>
        <a:xfrm>
          <a:off x="0" y="0"/>
          <a:ext cx="0" cy="0"/>
          <a:chOff x="0" y="0"/>
          <a:chExt cx="0" cy="0"/>
        </a:xfrm>
      </p:grpSpPr>
      <p:pic>
        <p:nvPicPr>
          <p:cNvPr id="10" name="Picture 32" descr="Picture 3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2192001" cy="6273223"/>
          </a:xfrm>
          <a:prstGeom prst="rect">
            <a:avLst/>
          </a:prstGeom>
          <a:ln w="12700">
            <a:miter lim="400000"/>
          </a:ln>
        </p:spPr>
      </p:pic>
      <p:sp>
        <p:nvSpPr>
          <p:cNvPr id="7" name="Rectangle 6"/>
          <p:cNvSpPr/>
          <p:nvPr userDrawn="1"/>
        </p:nvSpPr>
        <p:spPr>
          <a:xfrm>
            <a:off x="0" y="6431166"/>
            <a:ext cx="12192000" cy="451774"/>
          </a:xfrm>
          <a:prstGeom prst="rect">
            <a:avLst/>
          </a:prstGeom>
          <a:solidFill>
            <a:srgbClr val="EB0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a:xfrm>
            <a:off x="8610600" y="6406228"/>
            <a:ext cx="2743200" cy="365125"/>
          </a:xfrm>
        </p:spPr>
        <p:txBody>
          <a:bodyPr/>
          <a:lstStyle>
            <a:lvl1pPr>
              <a:defRPr>
                <a:solidFill>
                  <a:schemeClr val="bg1"/>
                </a:solidFill>
              </a:defRPr>
            </a:lvl1pPr>
          </a:lstStyle>
          <a:p>
            <a:fld id="{DEA8C401-A2BD-4D06-97FE-3AA57410EB38}" type="slidenum">
              <a:rPr lang="en-US" smtClean="0"/>
              <a:pPr/>
              <a:t>‹#›</a:t>
            </a:fld>
            <a:endParaRPr lang="en-US"/>
          </a:p>
        </p:txBody>
      </p:sp>
      <p:sp>
        <p:nvSpPr>
          <p:cNvPr id="8" name="Rectangle 7"/>
          <p:cNvSpPr/>
          <p:nvPr userDrawn="1"/>
        </p:nvSpPr>
        <p:spPr>
          <a:xfrm>
            <a:off x="0" y="6273223"/>
            <a:ext cx="12192000" cy="133004"/>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23C2EDE3-FFF5-4074-A59E-EACA587B156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780" t="29960" r="15060" b="20286"/>
          <a:stretch/>
        </p:blipFill>
        <p:spPr>
          <a:xfrm>
            <a:off x="-3" y="5533534"/>
            <a:ext cx="1060248" cy="764628"/>
          </a:xfrm>
          <a:prstGeom prst="rect">
            <a:avLst/>
          </a:prstGeom>
        </p:spPr>
      </p:pic>
    </p:spTree>
    <p:extLst>
      <p:ext uri="{BB962C8B-B14F-4D97-AF65-F5344CB8AC3E}">
        <p14:creationId xmlns:p14="http://schemas.microsoft.com/office/powerpoint/2010/main" val="2426420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406400" y="457200"/>
            <a:ext cx="10972800" cy="914400"/>
          </a:xfrm>
          <a:prstGeom prst="rect">
            <a:avLst/>
          </a:prstGeom>
        </p:spPr>
        <p:txBody>
          <a:bodyPr/>
          <a:lstStyle>
            <a:lvl1pPr>
              <a:defRPr>
                <a:solidFill>
                  <a:srgbClr val="C00000"/>
                </a:solidFill>
              </a:defRPr>
            </a:lvl1pPr>
          </a:lstStyle>
          <a:p>
            <a:r>
              <a:rPr lang="en-US"/>
              <a:t>Click to edit Master title style</a:t>
            </a:r>
          </a:p>
        </p:txBody>
      </p:sp>
      <p:sp>
        <p:nvSpPr>
          <p:cNvPr id="4" name="Rectangle 4"/>
          <p:cNvSpPr>
            <a:spLocks noGrp="1" noChangeArrowheads="1"/>
          </p:cNvSpPr>
          <p:nvPr>
            <p:ph type="ftr" sz="quarter" idx="10"/>
          </p:nvPr>
        </p:nvSpPr>
        <p:spPr>
          <a:xfrm>
            <a:off x="4165600" y="6381750"/>
            <a:ext cx="4775200" cy="476250"/>
          </a:xfrm>
        </p:spPr>
        <p:txBody>
          <a:bodyPr/>
          <a:lstStyle>
            <a:lvl1pPr>
              <a:defRPr sz="1100" baseline="0">
                <a:latin typeface="Calibri" pitchFamily="34" charset="0"/>
              </a:defRPr>
            </a:lvl1pPr>
          </a:lstStyle>
          <a:p>
            <a:pPr>
              <a:defRPr/>
            </a:pPr>
            <a:r>
              <a:rPr lang="en-US"/>
              <a:t>Third Annual Tribal Energy Development Conference </a:t>
            </a:r>
          </a:p>
          <a:p>
            <a:pPr>
              <a:defRPr/>
            </a:pPr>
            <a:r>
              <a:rPr lang="en-US"/>
              <a:t>June  11, 2010</a:t>
            </a:r>
          </a:p>
        </p:txBody>
      </p:sp>
      <p:sp>
        <p:nvSpPr>
          <p:cNvPr id="5" name="Rectangle 22"/>
          <p:cNvSpPr>
            <a:spLocks noGrp="1" noChangeArrowheads="1"/>
          </p:cNvSpPr>
          <p:nvPr>
            <p:ph type="sldNum" sz="quarter" idx="11"/>
          </p:nvPr>
        </p:nvSpPr>
        <p:spPr/>
        <p:txBody>
          <a:bodyPr/>
          <a:lstStyle>
            <a:lvl1pPr>
              <a:defRPr/>
            </a:lvl1pPr>
          </a:lstStyle>
          <a:p>
            <a:pPr>
              <a:defRPr/>
            </a:pPr>
            <a:fld id="{CABA82A7-F6D5-4BC9-8C43-7C4EFF8E1B63}" type="slidenum">
              <a:rPr lang="en-US"/>
              <a:pPr>
                <a:defRPr/>
              </a:pPr>
              <a:t>‹#›</a:t>
            </a:fld>
            <a:endParaRPr lang="en-US"/>
          </a:p>
        </p:txBody>
      </p:sp>
    </p:spTree>
    <p:extLst>
      <p:ext uri="{BB962C8B-B14F-4D97-AF65-F5344CB8AC3E}">
        <p14:creationId xmlns:p14="http://schemas.microsoft.com/office/powerpoint/2010/main" val="2262925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Alternativ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7" name="Rectangle 6"/>
          <p:cNvSpPr/>
          <p:nvPr userDrawn="1"/>
        </p:nvSpPr>
        <p:spPr>
          <a:xfrm>
            <a:off x="1" y="4452909"/>
            <a:ext cx="8401396" cy="2405092"/>
          </a:xfrm>
          <a:prstGeom prst="rect">
            <a:avLst/>
          </a:prstGeom>
          <a:solidFill>
            <a:srgbClr val="EB0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0" y="4319904"/>
            <a:ext cx="12192000" cy="133004"/>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5A4C7F3D-A174-4EFA-9027-E60FA98A68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780" t="29960" r="15060" b="20286"/>
          <a:stretch/>
        </p:blipFill>
        <p:spPr>
          <a:xfrm>
            <a:off x="8722935" y="4637186"/>
            <a:ext cx="3079424" cy="2220814"/>
          </a:xfrm>
          <a:prstGeom prst="rect">
            <a:avLst/>
          </a:prstGeom>
        </p:spPr>
      </p:pic>
    </p:spTree>
    <p:extLst>
      <p:ext uri="{BB962C8B-B14F-4D97-AF65-F5344CB8AC3E}">
        <p14:creationId xmlns:p14="http://schemas.microsoft.com/office/powerpoint/2010/main" val="2220635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FE305-7A5D-45D7-8EDF-40D6039143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F46FF-0954-4952-BDCC-1F74B9DB37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392441-187B-4D57-9465-255182FF1167}"/>
              </a:ext>
            </a:extLst>
          </p:cNvPr>
          <p:cNvSpPr>
            <a:spLocks noGrp="1"/>
          </p:cNvSpPr>
          <p:nvPr>
            <p:ph type="dt" sz="half" idx="10"/>
          </p:nvPr>
        </p:nvSpPr>
        <p:spPr/>
        <p:txBody>
          <a:bodyPr/>
          <a:lstStyle/>
          <a:p>
            <a:fld id="{9CBAC9A9-FAED-4E94-85B7-ED1B77014747}" type="datetimeFigureOut">
              <a:rPr lang="en-US" smtClean="0"/>
              <a:t>8/11/2021</a:t>
            </a:fld>
            <a:endParaRPr lang="en-US"/>
          </a:p>
        </p:txBody>
      </p:sp>
      <p:sp>
        <p:nvSpPr>
          <p:cNvPr id="5" name="Footer Placeholder 4">
            <a:extLst>
              <a:ext uri="{FF2B5EF4-FFF2-40B4-BE49-F238E27FC236}">
                <a16:creationId xmlns:a16="http://schemas.microsoft.com/office/drawing/2014/main" id="{A4C884D7-D860-4D2D-B29B-BE8823E158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84F06-C40C-4383-A0D6-301CB6648576}"/>
              </a:ext>
            </a:extLst>
          </p:cNvPr>
          <p:cNvSpPr>
            <a:spLocks noGrp="1"/>
          </p:cNvSpPr>
          <p:nvPr>
            <p:ph type="sldNum" sz="quarter" idx="12"/>
          </p:nvPr>
        </p:nvSpPr>
        <p:spPr/>
        <p:txBody>
          <a:bodyPr/>
          <a:lstStyle/>
          <a:p>
            <a:fld id="{566B5F5A-67DC-4BC2-A7A0-E79C6683DA8E}" type="slidenum">
              <a:rPr lang="en-US" smtClean="0"/>
              <a:t>‹#›</a:t>
            </a:fld>
            <a:endParaRPr lang="en-US"/>
          </a:p>
        </p:txBody>
      </p:sp>
    </p:spTree>
    <p:extLst>
      <p:ext uri="{BB962C8B-B14F-4D97-AF65-F5344CB8AC3E}">
        <p14:creationId xmlns:p14="http://schemas.microsoft.com/office/powerpoint/2010/main" val="2647622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643E9-5191-4EC6-AABB-D36771D3ED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3F4DDC-56D6-4B58-8D08-DC038352F2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B08659-98FD-4BDE-8D47-01837F2417EB}"/>
              </a:ext>
            </a:extLst>
          </p:cNvPr>
          <p:cNvSpPr>
            <a:spLocks noGrp="1"/>
          </p:cNvSpPr>
          <p:nvPr>
            <p:ph type="dt" sz="half" idx="10"/>
          </p:nvPr>
        </p:nvSpPr>
        <p:spPr/>
        <p:txBody>
          <a:bodyPr/>
          <a:lstStyle/>
          <a:p>
            <a:fld id="{9CBAC9A9-FAED-4E94-85B7-ED1B77014747}" type="datetimeFigureOut">
              <a:rPr lang="en-US" smtClean="0"/>
              <a:t>8/11/2021</a:t>
            </a:fld>
            <a:endParaRPr lang="en-US"/>
          </a:p>
        </p:txBody>
      </p:sp>
      <p:sp>
        <p:nvSpPr>
          <p:cNvPr id="5" name="Footer Placeholder 4">
            <a:extLst>
              <a:ext uri="{FF2B5EF4-FFF2-40B4-BE49-F238E27FC236}">
                <a16:creationId xmlns:a16="http://schemas.microsoft.com/office/drawing/2014/main" id="{43153161-FC81-48BE-897D-41D14675E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E51F85-F069-4FCC-B2CA-7473CA31143F}"/>
              </a:ext>
            </a:extLst>
          </p:cNvPr>
          <p:cNvSpPr>
            <a:spLocks noGrp="1"/>
          </p:cNvSpPr>
          <p:nvPr>
            <p:ph type="sldNum" sz="quarter" idx="12"/>
          </p:nvPr>
        </p:nvSpPr>
        <p:spPr/>
        <p:txBody>
          <a:bodyPr/>
          <a:lstStyle/>
          <a:p>
            <a:fld id="{566B5F5A-67DC-4BC2-A7A0-E79C6683DA8E}" type="slidenum">
              <a:rPr lang="en-US" smtClean="0"/>
              <a:t>‹#›</a:t>
            </a:fld>
            <a:endParaRPr lang="en-US"/>
          </a:p>
        </p:txBody>
      </p:sp>
    </p:spTree>
    <p:extLst>
      <p:ext uri="{BB962C8B-B14F-4D97-AF65-F5344CB8AC3E}">
        <p14:creationId xmlns:p14="http://schemas.microsoft.com/office/powerpoint/2010/main" val="3334388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39161-45C7-4508-AB73-19FED1A2C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843E79-918F-4EE9-9751-9FEB092E62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4C77E2-40D2-4499-8BAB-5568B57D1B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882FD4-8E50-4826-8186-4E971B477BA2}"/>
              </a:ext>
            </a:extLst>
          </p:cNvPr>
          <p:cNvSpPr>
            <a:spLocks noGrp="1"/>
          </p:cNvSpPr>
          <p:nvPr>
            <p:ph type="dt" sz="half" idx="10"/>
          </p:nvPr>
        </p:nvSpPr>
        <p:spPr/>
        <p:txBody>
          <a:bodyPr/>
          <a:lstStyle/>
          <a:p>
            <a:fld id="{9CBAC9A9-FAED-4E94-85B7-ED1B77014747}" type="datetimeFigureOut">
              <a:rPr lang="en-US" smtClean="0"/>
              <a:t>8/11/2021</a:t>
            </a:fld>
            <a:endParaRPr lang="en-US"/>
          </a:p>
        </p:txBody>
      </p:sp>
      <p:sp>
        <p:nvSpPr>
          <p:cNvPr id="6" name="Footer Placeholder 5">
            <a:extLst>
              <a:ext uri="{FF2B5EF4-FFF2-40B4-BE49-F238E27FC236}">
                <a16:creationId xmlns:a16="http://schemas.microsoft.com/office/drawing/2014/main" id="{FF1AB5DE-AA19-4B0B-BF19-7BDCA1E93E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02B44F-8EE8-46A6-886A-3A7FBF2DDA50}"/>
              </a:ext>
            </a:extLst>
          </p:cNvPr>
          <p:cNvSpPr>
            <a:spLocks noGrp="1"/>
          </p:cNvSpPr>
          <p:nvPr>
            <p:ph type="sldNum" sz="quarter" idx="12"/>
          </p:nvPr>
        </p:nvSpPr>
        <p:spPr/>
        <p:txBody>
          <a:bodyPr/>
          <a:lstStyle/>
          <a:p>
            <a:fld id="{566B5F5A-67DC-4BC2-A7A0-E79C6683DA8E}" type="slidenum">
              <a:rPr lang="en-US" smtClean="0"/>
              <a:t>‹#›</a:t>
            </a:fld>
            <a:endParaRPr lang="en-US"/>
          </a:p>
        </p:txBody>
      </p:sp>
    </p:spTree>
    <p:extLst>
      <p:ext uri="{BB962C8B-B14F-4D97-AF65-F5344CB8AC3E}">
        <p14:creationId xmlns:p14="http://schemas.microsoft.com/office/powerpoint/2010/main" val="203639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665C-AF27-45DF-A9AA-FCC0553455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691BF0-216F-4B1F-8813-A10A5E95DF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D0D286-D236-4C62-9607-BF23049158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B5B580-9819-405C-9780-84583FB2B8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67C8E4-EB68-4C98-924F-5A642EA7D1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F988C8-F59C-4C39-934D-CB28556C1EFE}"/>
              </a:ext>
            </a:extLst>
          </p:cNvPr>
          <p:cNvSpPr>
            <a:spLocks noGrp="1"/>
          </p:cNvSpPr>
          <p:nvPr>
            <p:ph type="dt" sz="half" idx="10"/>
          </p:nvPr>
        </p:nvSpPr>
        <p:spPr/>
        <p:txBody>
          <a:bodyPr/>
          <a:lstStyle/>
          <a:p>
            <a:fld id="{9CBAC9A9-FAED-4E94-85B7-ED1B77014747}" type="datetimeFigureOut">
              <a:rPr lang="en-US" smtClean="0"/>
              <a:t>8/11/2021</a:t>
            </a:fld>
            <a:endParaRPr lang="en-US"/>
          </a:p>
        </p:txBody>
      </p:sp>
      <p:sp>
        <p:nvSpPr>
          <p:cNvPr id="8" name="Footer Placeholder 7">
            <a:extLst>
              <a:ext uri="{FF2B5EF4-FFF2-40B4-BE49-F238E27FC236}">
                <a16:creationId xmlns:a16="http://schemas.microsoft.com/office/drawing/2014/main" id="{7C4EC8DC-2B45-493D-BF5F-B1738E6C79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6C1E32-CB8E-4B88-9670-3F613B94D28D}"/>
              </a:ext>
            </a:extLst>
          </p:cNvPr>
          <p:cNvSpPr>
            <a:spLocks noGrp="1"/>
          </p:cNvSpPr>
          <p:nvPr>
            <p:ph type="sldNum" sz="quarter" idx="12"/>
          </p:nvPr>
        </p:nvSpPr>
        <p:spPr/>
        <p:txBody>
          <a:bodyPr/>
          <a:lstStyle/>
          <a:p>
            <a:fld id="{566B5F5A-67DC-4BC2-A7A0-E79C6683DA8E}" type="slidenum">
              <a:rPr lang="en-US" smtClean="0"/>
              <a:t>‹#›</a:t>
            </a:fld>
            <a:endParaRPr lang="en-US"/>
          </a:p>
        </p:txBody>
      </p:sp>
    </p:spTree>
    <p:extLst>
      <p:ext uri="{BB962C8B-B14F-4D97-AF65-F5344CB8AC3E}">
        <p14:creationId xmlns:p14="http://schemas.microsoft.com/office/powerpoint/2010/main" val="2103195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237C4-472B-45B2-BCC1-2616503283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30708C-4AB5-4803-B507-DC8A9178C51B}"/>
              </a:ext>
            </a:extLst>
          </p:cNvPr>
          <p:cNvSpPr>
            <a:spLocks noGrp="1"/>
          </p:cNvSpPr>
          <p:nvPr>
            <p:ph type="dt" sz="half" idx="10"/>
          </p:nvPr>
        </p:nvSpPr>
        <p:spPr/>
        <p:txBody>
          <a:bodyPr/>
          <a:lstStyle/>
          <a:p>
            <a:fld id="{9CBAC9A9-FAED-4E94-85B7-ED1B77014747}" type="datetimeFigureOut">
              <a:rPr lang="en-US" smtClean="0"/>
              <a:t>8/11/2021</a:t>
            </a:fld>
            <a:endParaRPr lang="en-US"/>
          </a:p>
        </p:txBody>
      </p:sp>
      <p:sp>
        <p:nvSpPr>
          <p:cNvPr id="4" name="Footer Placeholder 3">
            <a:extLst>
              <a:ext uri="{FF2B5EF4-FFF2-40B4-BE49-F238E27FC236}">
                <a16:creationId xmlns:a16="http://schemas.microsoft.com/office/drawing/2014/main" id="{EA3AF674-BF82-4BD3-A820-14DE744344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64B88B-F655-423D-AB16-BFFFBE8EB891}"/>
              </a:ext>
            </a:extLst>
          </p:cNvPr>
          <p:cNvSpPr>
            <a:spLocks noGrp="1"/>
          </p:cNvSpPr>
          <p:nvPr>
            <p:ph type="sldNum" sz="quarter" idx="12"/>
          </p:nvPr>
        </p:nvSpPr>
        <p:spPr/>
        <p:txBody>
          <a:bodyPr/>
          <a:lstStyle/>
          <a:p>
            <a:fld id="{566B5F5A-67DC-4BC2-A7A0-E79C6683DA8E}" type="slidenum">
              <a:rPr lang="en-US" smtClean="0"/>
              <a:t>‹#›</a:t>
            </a:fld>
            <a:endParaRPr lang="en-US"/>
          </a:p>
        </p:txBody>
      </p:sp>
    </p:spTree>
    <p:extLst>
      <p:ext uri="{BB962C8B-B14F-4D97-AF65-F5344CB8AC3E}">
        <p14:creationId xmlns:p14="http://schemas.microsoft.com/office/powerpoint/2010/main" val="463157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9D89E2-B2B4-4894-B963-CB5E545CC1E8}"/>
              </a:ext>
            </a:extLst>
          </p:cNvPr>
          <p:cNvSpPr>
            <a:spLocks noGrp="1"/>
          </p:cNvSpPr>
          <p:nvPr>
            <p:ph type="dt" sz="half" idx="10"/>
          </p:nvPr>
        </p:nvSpPr>
        <p:spPr/>
        <p:txBody>
          <a:bodyPr/>
          <a:lstStyle/>
          <a:p>
            <a:fld id="{9CBAC9A9-FAED-4E94-85B7-ED1B77014747}" type="datetimeFigureOut">
              <a:rPr lang="en-US" smtClean="0"/>
              <a:t>8/11/2021</a:t>
            </a:fld>
            <a:endParaRPr lang="en-US"/>
          </a:p>
        </p:txBody>
      </p:sp>
      <p:sp>
        <p:nvSpPr>
          <p:cNvPr id="3" name="Footer Placeholder 2">
            <a:extLst>
              <a:ext uri="{FF2B5EF4-FFF2-40B4-BE49-F238E27FC236}">
                <a16:creationId xmlns:a16="http://schemas.microsoft.com/office/drawing/2014/main" id="{5687CCC7-FCB1-48D6-B255-29C8B8489E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95A119-4A52-4C76-BBCF-7C8BF58E86EC}"/>
              </a:ext>
            </a:extLst>
          </p:cNvPr>
          <p:cNvSpPr>
            <a:spLocks noGrp="1"/>
          </p:cNvSpPr>
          <p:nvPr>
            <p:ph type="sldNum" sz="quarter" idx="12"/>
          </p:nvPr>
        </p:nvSpPr>
        <p:spPr/>
        <p:txBody>
          <a:bodyPr/>
          <a:lstStyle/>
          <a:p>
            <a:fld id="{566B5F5A-67DC-4BC2-A7A0-E79C6683DA8E}" type="slidenum">
              <a:rPr lang="en-US" smtClean="0"/>
              <a:t>‹#›</a:t>
            </a:fld>
            <a:endParaRPr lang="en-US"/>
          </a:p>
        </p:txBody>
      </p:sp>
    </p:spTree>
    <p:extLst>
      <p:ext uri="{BB962C8B-B14F-4D97-AF65-F5344CB8AC3E}">
        <p14:creationId xmlns:p14="http://schemas.microsoft.com/office/powerpoint/2010/main" val="3899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43010-2634-461A-9149-1C3A82512C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14AE2-B0F5-4402-BB89-2D7DD82BF4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7820C6-6649-4655-846D-D95CB20B9D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E77B99-072E-4C60-B709-5C93D3A35A08}"/>
              </a:ext>
            </a:extLst>
          </p:cNvPr>
          <p:cNvSpPr>
            <a:spLocks noGrp="1"/>
          </p:cNvSpPr>
          <p:nvPr>
            <p:ph type="dt" sz="half" idx="10"/>
          </p:nvPr>
        </p:nvSpPr>
        <p:spPr/>
        <p:txBody>
          <a:bodyPr/>
          <a:lstStyle/>
          <a:p>
            <a:fld id="{9CBAC9A9-FAED-4E94-85B7-ED1B77014747}" type="datetimeFigureOut">
              <a:rPr lang="en-US" smtClean="0"/>
              <a:t>8/11/2021</a:t>
            </a:fld>
            <a:endParaRPr lang="en-US"/>
          </a:p>
        </p:txBody>
      </p:sp>
      <p:sp>
        <p:nvSpPr>
          <p:cNvPr id="6" name="Footer Placeholder 5">
            <a:extLst>
              <a:ext uri="{FF2B5EF4-FFF2-40B4-BE49-F238E27FC236}">
                <a16:creationId xmlns:a16="http://schemas.microsoft.com/office/drawing/2014/main" id="{3EB70C3F-F824-430E-B6B3-4C26CFBE57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0CCC1C-C6D8-45E2-879B-9FDF57EBA6F5}"/>
              </a:ext>
            </a:extLst>
          </p:cNvPr>
          <p:cNvSpPr>
            <a:spLocks noGrp="1"/>
          </p:cNvSpPr>
          <p:nvPr>
            <p:ph type="sldNum" sz="quarter" idx="12"/>
          </p:nvPr>
        </p:nvSpPr>
        <p:spPr/>
        <p:txBody>
          <a:bodyPr/>
          <a:lstStyle/>
          <a:p>
            <a:fld id="{566B5F5A-67DC-4BC2-A7A0-E79C6683DA8E}" type="slidenum">
              <a:rPr lang="en-US" smtClean="0"/>
              <a:t>‹#›</a:t>
            </a:fld>
            <a:endParaRPr lang="en-US"/>
          </a:p>
        </p:txBody>
      </p:sp>
    </p:spTree>
    <p:extLst>
      <p:ext uri="{BB962C8B-B14F-4D97-AF65-F5344CB8AC3E}">
        <p14:creationId xmlns:p14="http://schemas.microsoft.com/office/powerpoint/2010/main" val="1384287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C49C-F84C-40C8-9604-8F3A2BC443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E18C74-780C-482C-A1A2-B5A90EC96C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DF7368-3861-43FA-890F-5292A1EFCF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FCDFA0-5ECB-4030-B137-113A5FB0B471}"/>
              </a:ext>
            </a:extLst>
          </p:cNvPr>
          <p:cNvSpPr>
            <a:spLocks noGrp="1"/>
          </p:cNvSpPr>
          <p:nvPr>
            <p:ph type="dt" sz="half" idx="10"/>
          </p:nvPr>
        </p:nvSpPr>
        <p:spPr/>
        <p:txBody>
          <a:bodyPr/>
          <a:lstStyle/>
          <a:p>
            <a:fld id="{9CBAC9A9-FAED-4E94-85B7-ED1B77014747}" type="datetimeFigureOut">
              <a:rPr lang="en-US" smtClean="0"/>
              <a:t>8/11/2021</a:t>
            </a:fld>
            <a:endParaRPr lang="en-US"/>
          </a:p>
        </p:txBody>
      </p:sp>
      <p:sp>
        <p:nvSpPr>
          <p:cNvPr id="6" name="Footer Placeholder 5">
            <a:extLst>
              <a:ext uri="{FF2B5EF4-FFF2-40B4-BE49-F238E27FC236}">
                <a16:creationId xmlns:a16="http://schemas.microsoft.com/office/drawing/2014/main" id="{2FE1647D-31BF-47CE-AACE-787425E412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AB463-15D5-448A-9A28-36C38A58F04F}"/>
              </a:ext>
            </a:extLst>
          </p:cNvPr>
          <p:cNvSpPr>
            <a:spLocks noGrp="1"/>
          </p:cNvSpPr>
          <p:nvPr>
            <p:ph type="sldNum" sz="quarter" idx="12"/>
          </p:nvPr>
        </p:nvSpPr>
        <p:spPr/>
        <p:txBody>
          <a:bodyPr/>
          <a:lstStyle/>
          <a:p>
            <a:fld id="{566B5F5A-67DC-4BC2-A7A0-E79C6683DA8E}" type="slidenum">
              <a:rPr lang="en-US" smtClean="0"/>
              <a:t>‹#›</a:t>
            </a:fld>
            <a:endParaRPr lang="en-US"/>
          </a:p>
        </p:txBody>
      </p:sp>
    </p:spTree>
    <p:extLst>
      <p:ext uri="{BB962C8B-B14F-4D97-AF65-F5344CB8AC3E}">
        <p14:creationId xmlns:p14="http://schemas.microsoft.com/office/powerpoint/2010/main" val="1824001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EB8076-BE93-4A5D-A241-43B4D8D345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6A6734-19FB-4E40-A92D-48045C8594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69168-61AC-4FA4-903D-0D172EFF78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BAC9A9-FAED-4E94-85B7-ED1B77014747}" type="datetimeFigureOut">
              <a:rPr lang="en-US" smtClean="0"/>
              <a:t>8/11/2021</a:t>
            </a:fld>
            <a:endParaRPr lang="en-US"/>
          </a:p>
        </p:txBody>
      </p:sp>
      <p:sp>
        <p:nvSpPr>
          <p:cNvPr id="5" name="Footer Placeholder 4">
            <a:extLst>
              <a:ext uri="{FF2B5EF4-FFF2-40B4-BE49-F238E27FC236}">
                <a16:creationId xmlns:a16="http://schemas.microsoft.com/office/drawing/2014/main" id="{097C9C85-4C8D-47FB-9F1B-270B1D118D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ED30C4-80B8-44CE-AD1A-D1B11D155E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6B5F5A-67DC-4BC2-A7A0-E79C6683DA8E}" type="slidenum">
              <a:rPr lang="en-US" smtClean="0"/>
              <a:t>‹#›</a:t>
            </a:fld>
            <a:endParaRPr lang="en-US"/>
          </a:p>
        </p:txBody>
      </p:sp>
    </p:spTree>
    <p:extLst>
      <p:ext uri="{BB962C8B-B14F-4D97-AF65-F5344CB8AC3E}">
        <p14:creationId xmlns:p14="http://schemas.microsoft.com/office/powerpoint/2010/main" val="154595288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A8C401-A2BD-4D06-97FE-3AA57410EB38}" type="slidenum">
              <a:rPr lang="en-US" smtClean="0"/>
              <a:t>‹#›</a:t>
            </a:fld>
            <a:endParaRPr lang="en-US"/>
          </a:p>
        </p:txBody>
      </p:sp>
    </p:spTree>
    <p:extLst>
      <p:ext uri="{BB962C8B-B14F-4D97-AF65-F5344CB8AC3E}">
        <p14:creationId xmlns:p14="http://schemas.microsoft.com/office/powerpoint/2010/main" val="580134539"/>
      </p:ext>
    </p:extLst>
  </p:cSld>
  <p:clrMap bg1="lt1" tx1="dk1" bg2="lt2" tx2="dk2" accent1="accent1" accent2="accent2" accent3="accent3" accent4="accent4" accent5="accent5" accent6="accent6" hlink="hlink" folHlink="folHlink"/>
  <p:sldLayoutIdLst>
    <p:sldLayoutId id="2147483667" r:id="rId1"/>
    <p:sldLayoutId id="2147483676" r:id="rId2"/>
    <p:sldLayoutId id="2147483733" r:id="rId3"/>
    <p:sldLayoutId id="2147483682" r:id="rId4"/>
    <p:sldLayoutId id="2147483662" r:id="rId5"/>
    <p:sldLayoutId id="2147483687" r:id="rId6"/>
    <p:sldLayoutId id="2147483684"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hyperlink" Target="https://www.researchgate.net/publication/329457210_Separator_Membranes_for_High_Energy-Density_Batteries/figures?lo=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4.xml"/><Relationship Id="rId1" Type="http://schemas.openxmlformats.org/officeDocument/2006/relationships/themeOverride" Target="../theme/themeOverr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3"/>
          <p:cNvSpPr txBox="1">
            <a:spLocks noChangeArrowheads="1"/>
          </p:cNvSpPr>
          <p:nvPr/>
        </p:nvSpPr>
        <p:spPr bwMode="auto">
          <a:xfrm>
            <a:off x="1884947" y="930442"/>
            <a:ext cx="8654717" cy="3908762"/>
          </a:xfrm>
          <a:prstGeom prst="rect">
            <a:avLst/>
          </a:prstGeom>
          <a:noFill/>
          <a:ln w="9525">
            <a:noFill/>
            <a:miter lim="800000"/>
            <a:headEnd/>
            <a:tailEnd/>
          </a:ln>
        </p:spPr>
        <p:txBody>
          <a:bodyPr wrap="square">
            <a:spAutoFit/>
          </a:bodyPr>
          <a:lstStyle/>
          <a:p>
            <a:r>
              <a:rPr lang="en-US" sz="2800" b="1" dirty="0">
                <a:solidFill>
                  <a:srgbClr val="AF0024"/>
                </a:solidFill>
                <a:latin typeface="Verdana" pitchFamily="34" charset="0"/>
              </a:rPr>
              <a:t> </a:t>
            </a:r>
            <a:endParaRPr lang="en-US" sz="2800" b="1" dirty="0">
              <a:latin typeface="Verdana" pitchFamily="34" charset="0"/>
            </a:endParaRPr>
          </a:p>
          <a:p>
            <a:r>
              <a:rPr lang="en-US" sz="3200" b="1" dirty="0"/>
              <a:t>Safety Trends in Large Scale Lithium-Ion </a:t>
            </a:r>
            <a:br>
              <a:rPr lang="en-US" sz="3200" b="1" dirty="0"/>
            </a:br>
            <a:r>
              <a:rPr lang="en-US" sz="3200" b="1" dirty="0"/>
              <a:t>Battery Energy Storage Systems</a:t>
            </a:r>
          </a:p>
          <a:p>
            <a:endParaRPr lang="en-US" sz="3200" b="1" dirty="0"/>
          </a:p>
          <a:p>
            <a:r>
              <a:rPr lang="en-US" sz="3200" b="1" dirty="0">
                <a:solidFill>
                  <a:schemeClr val="bg1">
                    <a:lumMod val="50000"/>
                  </a:schemeClr>
                </a:solidFill>
              </a:rPr>
              <a:t>August 11, 2021</a:t>
            </a:r>
          </a:p>
          <a:p>
            <a:endParaRPr lang="en-US" sz="3600" dirty="0">
              <a:solidFill>
                <a:srgbClr val="5C5C5C"/>
              </a:solidFill>
            </a:endParaRPr>
          </a:p>
          <a:p>
            <a:pPr algn="ctr"/>
            <a:br>
              <a:rPr lang="en-US" sz="2800" dirty="0">
                <a:solidFill>
                  <a:srgbClr val="4C4C4C"/>
                </a:solidFill>
                <a:latin typeface="+mj-lt"/>
              </a:rPr>
            </a:br>
            <a:endParaRPr lang="en-US" sz="2800" b="1" dirty="0">
              <a:solidFill>
                <a:srgbClr val="4C4C4C"/>
              </a:solidFill>
              <a:latin typeface="+mj-lt"/>
            </a:endParaRPr>
          </a:p>
        </p:txBody>
      </p:sp>
      <p:sp>
        <p:nvSpPr>
          <p:cNvPr id="2" name="Rectangle 1">
            <a:extLst>
              <a:ext uri="{FF2B5EF4-FFF2-40B4-BE49-F238E27FC236}">
                <a16:creationId xmlns:a16="http://schemas.microsoft.com/office/drawing/2014/main" id="{F1BF0606-123A-417E-B8ED-A28C325BD8E3}"/>
              </a:ext>
            </a:extLst>
          </p:cNvPr>
          <p:cNvSpPr/>
          <p:nvPr/>
        </p:nvSpPr>
        <p:spPr>
          <a:xfrm>
            <a:off x="2021305" y="4370825"/>
            <a:ext cx="4572000" cy="1200329"/>
          </a:xfrm>
          <a:prstGeom prst="rect">
            <a:avLst/>
          </a:prstGeom>
        </p:spPr>
        <p:txBody>
          <a:bodyPr wrap="square">
            <a:spAutoFit/>
          </a:bodyPr>
          <a:lstStyle/>
          <a:p>
            <a:r>
              <a:rPr lang="en-US" sz="2400" dirty="0">
                <a:ln>
                  <a:gradFill flip="none" rotWithShape="1">
                    <a:gsLst>
                      <a:gs pos="0">
                        <a:srgbClr val="848484"/>
                      </a:gs>
                      <a:gs pos="0">
                        <a:schemeClr val="accent3">
                          <a:lumMod val="89000"/>
                        </a:schemeClr>
                      </a:gs>
                      <a:gs pos="23000">
                        <a:schemeClr val="accent3">
                          <a:lumMod val="89000"/>
                        </a:schemeClr>
                      </a:gs>
                      <a:gs pos="64000">
                        <a:schemeClr val="accent3">
                          <a:lumMod val="75000"/>
                        </a:schemeClr>
                      </a:gs>
                      <a:gs pos="97000">
                        <a:schemeClr val="accent3">
                          <a:lumMod val="70000"/>
                        </a:schemeClr>
                      </a:gs>
                    </a:gsLst>
                    <a:path path="circle">
                      <a:fillToRect l="50000" t="50000" r="50000" b="50000"/>
                    </a:path>
                    <a:tileRect/>
                  </a:gradFill>
                </a:ln>
                <a:solidFill>
                  <a:schemeClr val="bg1"/>
                </a:solidFill>
                <a:effectLst>
                  <a:glow>
                    <a:schemeClr val="accent1">
                      <a:alpha val="40000"/>
                    </a:schemeClr>
                  </a:glow>
                </a:effectLst>
              </a:rPr>
              <a:t>Presented by: </a:t>
            </a:r>
            <a:r>
              <a:rPr lang="en-US" sz="3200" dirty="0">
                <a:ln>
                  <a:gradFill flip="none" rotWithShape="1">
                    <a:gsLst>
                      <a:gs pos="0">
                        <a:srgbClr val="848484"/>
                      </a:gs>
                      <a:gs pos="0">
                        <a:schemeClr val="accent3">
                          <a:lumMod val="89000"/>
                        </a:schemeClr>
                      </a:gs>
                      <a:gs pos="23000">
                        <a:schemeClr val="accent3">
                          <a:lumMod val="89000"/>
                        </a:schemeClr>
                      </a:gs>
                      <a:gs pos="64000">
                        <a:schemeClr val="accent3">
                          <a:lumMod val="75000"/>
                        </a:schemeClr>
                      </a:gs>
                      <a:gs pos="97000">
                        <a:schemeClr val="accent3">
                          <a:lumMod val="70000"/>
                        </a:schemeClr>
                      </a:gs>
                    </a:gsLst>
                    <a:path path="circle">
                      <a:fillToRect l="50000" t="50000" r="50000" b="50000"/>
                    </a:path>
                    <a:tileRect/>
                  </a:gradFill>
                </a:ln>
                <a:solidFill>
                  <a:schemeClr val="bg1"/>
                </a:solidFill>
                <a:effectLst>
                  <a:glow>
                    <a:schemeClr val="accent1">
                      <a:alpha val="40000"/>
                    </a:schemeClr>
                  </a:glow>
                </a:effectLst>
              </a:rPr>
              <a:t> </a:t>
            </a:r>
          </a:p>
          <a:p>
            <a:pPr marL="342900" indent="-342900">
              <a:buFont typeface="Arial" panose="020B0604020202020204" pitchFamily="34" charset="0"/>
              <a:buChar char="•"/>
            </a:pPr>
            <a:r>
              <a:rPr lang="en-US" sz="2000" dirty="0">
                <a:ln>
                  <a:gradFill flip="none" rotWithShape="1">
                    <a:gsLst>
                      <a:gs pos="0">
                        <a:srgbClr val="848484"/>
                      </a:gs>
                      <a:gs pos="0">
                        <a:schemeClr val="accent3">
                          <a:lumMod val="89000"/>
                        </a:schemeClr>
                      </a:gs>
                      <a:gs pos="23000">
                        <a:schemeClr val="accent3">
                          <a:lumMod val="89000"/>
                        </a:schemeClr>
                      </a:gs>
                      <a:gs pos="64000">
                        <a:schemeClr val="accent3">
                          <a:lumMod val="75000"/>
                        </a:schemeClr>
                      </a:gs>
                      <a:gs pos="97000">
                        <a:schemeClr val="accent3">
                          <a:lumMod val="70000"/>
                        </a:schemeClr>
                      </a:gs>
                    </a:gsLst>
                    <a:path path="circle">
                      <a:fillToRect l="50000" t="50000" r="50000" b="50000"/>
                    </a:path>
                    <a:tileRect/>
                  </a:gradFill>
                </a:ln>
                <a:solidFill>
                  <a:schemeClr val="bg1"/>
                </a:solidFill>
                <a:effectLst>
                  <a:glow>
                    <a:schemeClr val="accent1">
                      <a:alpha val="40000"/>
                    </a:schemeClr>
                  </a:glow>
                </a:effectLst>
              </a:rPr>
              <a:t>Chris Wright</a:t>
            </a:r>
          </a:p>
          <a:p>
            <a:pPr marL="342900" indent="-342900">
              <a:buFont typeface="Arial" panose="020B0604020202020204" pitchFamily="34" charset="0"/>
              <a:buChar char="•"/>
            </a:pPr>
            <a:r>
              <a:rPr lang="en-US" sz="2000" dirty="0">
                <a:ln>
                  <a:gradFill flip="none" rotWithShape="1">
                    <a:gsLst>
                      <a:gs pos="0">
                        <a:srgbClr val="848484"/>
                      </a:gs>
                      <a:gs pos="0">
                        <a:schemeClr val="accent3">
                          <a:lumMod val="89000"/>
                        </a:schemeClr>
                      </a:gs>
                      <a:gs pos="23000">
                        <a:schemeClr val="accent3">
                          <a:lumMod val="89000"/>
                        </a:schemeClr>
                      </a:gs>
                      <a:gs pos="64000">
                        <a:schemeClr val="accent3">
                          <a:lumMod val="75000"/>
                        </a:schemeClr>
                      </a:gs>
                      <a:gs pos="97000">
                        <a:schemeClr val="accent3">
                          <a:lumMod val="70000"/>
                        </a:schemeClr>
                      </a:gs>
                    </a:gsLst>
                    <a:path path="circle">
                      <a:fillToRect l="50000" t="50000" r="50000" b="50000"/>
                    </a:path>
                    <a:tileRect/>
                  </a:gradFill>
                </a:ln>
                <a:solidFill>
                  <a:schemeClr val="bg1"/>
                </a:solidFill>
                <a:effectLst>
                  <a:glow>
                    <a:schemeClr val="accent1">
                      <a:alpha val="40000"/>
                    </a:schemeClr>
                  </a:glow>
                </a:effectLst>
              </a:rPr>
              <a:t>Executive Director – Energy Storage</a:t>
            </a:r>
          </a:p>
        </p:txBody>
      </p:sp>
    </p:spTree>
    <p:extLst>
      <p:ext uri="{BB962C8B-B14F-4D97-AF65-F5344CB8AC3E}">
        <p14:creationId xmlns:p14="http://schemas.microsoft.com/office/powerpoint/2010/main" val="218515141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3" name="Picture 12">
            <a:extLst>
              <a:ext uri="{FF2B5EF4-FFF2-40B4-BE49-F238E27FC236}">
                <a16:creationId xmlns:a16="http://schemas.microsoft.com/office/drawing/2014/main" id="{A83EBF12-47C6-4EAA-BE72-841858825366}"/>
              </a:ext>
            </a:extLst>
          </p:cNvPr>
          <p:cNvPicPr/>
          <p:nvPr/>
        </p:nvPicPr>
        <p:blipFill rotWithShape="1">
          <a:blip r:embed="rId3" cstate="print">
            <a:extLst>
              <a:ext uri="{28A0092B-C50C-407E-A947-70E740481C1C}">
                <a14:useLocalDpi xmlns:a14="http://schemas.microsoft.com/office/drawing/2010/main" val="0"/>
              </a:ext>
            </a:extLst>
          </a:blip>
          <a:srcRect l="33121" t="546" r="-2" b="32576"/>
          <a:stretch/>
        </p:blipFill>
        <p:spPr bwMode="auto">
          <a:xfrm>
            <a:off x="1788995" y="502920"/>
            <a:ext cx="8610961" cy="4261104"/>
          </a:xfrm>
          <a:prstGeom prst="rect">
            <a:avLst/>
          </a:prstGeom>
          <a:extLst>
            <a:ext uri="{53640926-AAD7-44D8-BBD7-CCE9431645EC}">
              <a14:shadowObscured xmlns:a14="http://schemas.microsoft.com/office/drawing/2010/main"/>
            </a:ext>
          </a:extLst>
        </p:spPr>
      </p:pic>
      <p:sp>
        <p:nvSpPr>
          <p:cNvPr id="30" name="Rectangle 29">
            <a:extLst>
              <a:ext uri="{FF2B5EF4-FFF2-40B4-BE49-F238E27FC236}">
                <a16:creationId xmlns:a16="http://schemas.microsoft.com/office/drawing/2014/main" id="{FA3CD3A3-D3C1-4567-BEC0-3A50E9A3A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92B63CBC-DED0-4CE3-B6A1-9684D17637EB}"/>
              </a:ext>
            </a:extLst>
          </p:cNvPr>
          <p:cNvSpPr txBox="1">
            <a:spLocks/>
          </p:cNvSpPr>
          <p:nvPr/>
        </p:nvSpPr>
        <p:spPr>
          <a:xfrm>
            <a:off x="841248" y="5009083"/>
            <a:ext cx="2889504" cy="1345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600" b="1" kern="1200">
                <a:solidFill>
                  <a:schemeClr val="bg1"/>
                </a:solidFill>
                <a:latin typeface="+mj-lt"/>
                <a:ea typeface="+mj-ea"/>
                <a:cs typeface="+mj-cs"/>
              </a:rPr>
              <a:t>Li-Ion Technology</a:t>
            </a:r>
          </a:p>
        </p:txBody>
      </p:sp>
      <p:cxnSp>
        <p:nvCxnSpPr>
          <p:cNvPr id="32" name="Straight Connector 31">
            <a:extLst>
              <a:ext uri="{FF2B5EF4-FFF2-40B4-BE49-F238E27FC236}">
                <a16:creationId xmlns:a16="http://schemas.microsoft.com/office/drawing/2014/main" id="{B56D13EF-D431-4D0F-BFFC-1B5A686FF9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A662F72-7E4C-41BB-992A-31F7A5D8C143}"/>
              </a:ext>
            </a:extLst>
          </p:cNvPr>
          <p:cNvSpPr/>
          <p:nvPr/>
        </p:nvSpPr>
        <p:spPr>
          <a:xfrm>
            <a:off x="4379976" y="5009083"/>
            <a:ext cx="6976872" cy="1345997"/>
          </a:xfrm>
          <a:prstGeom prst="rect">
            <a:avLst/>
          </a:prstGeom>
        </p:spPr>
        <p:txBody>
          <a:bodyPr vert="horz" lIns="91440" tIns="45720" rIns="91440" bIns="45720" rtlCol="0" anchor="ctr">
            <a:noAutofit/>
          </a:bodyPr>
          <a:lstStyle/>
          <a:p>
            <a:pPr>
              <a:lnSpc>
                <a:spcPct val="90000"/>
              </a:lnSpc>
              <a:spcAft>
                <a:spcPts val="600"/>
              </a:spcAft>
            </a:pPr>
            <a:r>
              <a:rPr lang="en-US" dirty="0">
                <a:solidFill>
                  <a:schemeClr val="bg1"/>
                </a:solidFill>
              </a:rPr>
              <a:t>Lithium-Ion Batteries operate by transporting Li+ ions to the anode structure during charging and then by shuttling the same ions across a porous separator via the electrolyte to the cathode structure on discharge. </a:t>
            </a:r>
          </a:p>
          <a:p>
            <a:pPr>
              <a:lnSpc>
                <a:spcPct val="90000"/>
              </a:lnSpc>
              <a:spcAft>
                <a:spcPts val="600"/>
              </a:spcAft>
            </a:pPr>
            <a:r>
              <a:rPr lang="en-US" dirty="0">
                <a:solidFill>
                  <a:schemeClr val="bg1"/>
                </a:solidFill>
              </a:rPr>
              <a:t>The need to maintain charge balance at each electrode drives a current through an external circuit, performing work. </a:t>
            </a:r>
          </a:p>
        </p:txBody>
      </p:sp>
      <p:sp>
        <p:nvSpPr>
          <p:cNvPr id="2" name="Slide Number Placeholder 1">
            <a:extLst>
              <a:ext uri="{FF2B5EF4-FFF2-40B4-BE49-F238E27FC236}">
                <a16:creationId xmlns:a16="http://schemas.microsoft.com/office/drawing/2014/main" id="{801955AD-5317-498D-A523-B43232B72A06}"/>
              </a:ext>
            </a:extLst>
          </p:cNvPr>
          <p:cNvSpPr>
            <a:spLocks noGrp="1"/>
          </p:cNvSpPr>
          <p:nvPr>
            <p:ph type="sldNum" sz="quarter" idx="12"/>
          </p:nvPr>
        </p:nvSpPr>
        <p:spPr>
          <a:xfrm>
            <a:off x="10534650" y="6556248"/>
            <a:ext cx="819150" cy="274320"/>
          </a:xfrm>
        </p:spPr>
        <p:txBody>
          <a:bodyPr vert="horz" lIns="91440" tIns="45720" rIns="91440" bIns="45720" rtlCol="0" anchor="ctr">
            <a:normAutofit/>
          </a:bodyPr>
          <a:lstStyle/>
          <a:p>
            <a:pPr>
              <a:spcAft>
                <a:spcPts val="600"/>
              </a:spcAft>
              <a:defRPr/>
            </a:pPr>
            <a:fld id="{DEA8C401-A2BD-4D06-97FE-3AA57410EB38}" type="slidenum">
              <a:rPr lang="en-US">
                <a:solidFill>
                  <a:schemeClr val="tx1">
                    <a:alpha val="80000"/>
                  </a:schemeClr>
                </a:solidFill>
              </a:rPr>
              <a:pPr>
                <a:spcAft>
                  <a:spcPts val="600"/>
                </a:spcAft>
                <a:defRPr/>
              </a:pPr>
              <a:t>10</a:t>
            </a:fld>
            <a:endParaRPr lang="en-US">
              <a:solidFill>
                <a:schemeClr val="tx1">
                  <a:alpha val="80000"/>
                </a:schemeClr>
              </a:solidFill>
            </a:endParaRPr>
          </a:p>
        </p:txBody>
      </p:sp>
      <p:sp>
        <p:nvSpPr>
          <p:cNvPr id="9" name="TextBox 8">
            <a:extLst>
              <a:ext uri="{FF2B5EF4-FFF2-40B4-BE49-F238E27FC236}">
                <a16:creationId xmlns:a16="http://schemas.microsoft.com/office/drawing/2014/main" id="{864097CE-7DE6-40F9-BC13-E6CDA2DF5611}"/>
              </a:ext>
            </a:extLst>
          </p:cNvPr>
          <p:cNvSpPr txBox="1"/>
          <p:nvPr/>
        </p:nvSpPr>
        <p:spPr>
          <a:xfrm>
            <a:off x="3061981" y="31372"/>
            <a:ext cx="5226341" cy="461665"/>
          </a:xfrm>
          <a:prstGeom prst="rect">
            <a:avLst/>
          </a:prstGeom>
          <a:noFill/>
        </p:spPr>
        <p:txBody>
          <a:bodyPr wrap="square" rtlCol="0">
            <a:spAutoFit/>
          </a:bodyPr>
          <a:lstStyle/>
          <a:p>
            <a:pPr algn="ctr"/>
            <a:r>
              <a:rPr lang="en-US" sz="2400" b="1" dirty="0"/>
              <a:t>HOW DO THEY WORK?</a:t>
            </a:r>
          </a:p>
        </p:txBody>
      </p:sp>
    </p:spTree>
    <p:extLst>
      <p:ext uri="{BB962C8B-B14F-4D97-AF65-F5344CB8AC3E}">
        <p14:creationId xmlns:p14="http://schemas.microsoft.com/office/powerpoint/2010/main" val="70056218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BA1E8779-0C31-4D0C-924D-53B752CE5E1C}"/>
              </a:ext>
            </a:extLst>
          </p:cNvPr>
          <p:cNvSpPr txBox="1">
            <a:spLocks/>
          </p:cNvSpPr>
          <p:nvPr/>
        </p:nvSpPr>
        <p:spPr>
          <a:xfrm>
            <a:off x="976884" y="4967274"/>
            <a:ext cx="2889504" cy="1345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600" b="1" dirty="0">
                <a:solidFill>
                  <a:schemeClr val="bg1"/>
                </a:solidFill>
              </a:rPr>
              <a:t>Li-Ion Technology</a:t>
            </a:r>
          </a:p>
        </p:txBody>
      </p:sp>
      <p:cxnSp>
        <p:nvCxnSpPr>
          <p:cNvPr id="16" name="Straight Connector 15">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403BF4B-D9B5-413E-89ED-D45BCC7D0B45}"/>
              </a:ext>
            </a:extLst>
          </p:cNvPr>
          <p:cNvSpPr txBox="1"/>
          <p:nvPr/>
        </p:nvSpPr>
        <p:spPr>
          <a:xfrm>
            <a:off x="4379976" y="5009083"/>
            <a:ext cx="6976872" cy="1519733"/>
          </a:xfrm>
          <a:prstGeom prst="rect">
            <a:avLst/>
          </a:prstGeom>
        </p:spPr>
        <p:txBody>
          <a:bodyPr vert="horz" lIns="91440" tIns="45720" rIns="91440" bIns="45720" rtlCol="0" anchor="ctr">
            <a:normAutofit fontScale="77500" lnSpcReduction="20000"/>
          </a:bodyPr>
          <a:lstStyle/>
          <a:p>
            <a:pPr marL="285750"/>
            <a:r>
              <a:rPr lang="en-US" sz="2100" dirty="0">
                <a:solidFill>
                  <a:srgbClr val="000000"/>
                </a:solidFill>
                <a:latin typeface="Calibri" panose="020F0502020204030204" pitchFamily="34" charset="0"/>
                <a:ea typeface="DengXian" panose="02010600030101010101" pitchFamily="2" charset="-122"/>
                <a:cs typeface="Arial" panose="020B0604020202020204" pitchFamily="34" charset="0"/>
              </a:rPr>
              <a:t>A basic cell consists of two electrodes within an electrolyte. The electrodes are electrically separated from each other with the use of a separator. The entire assembly of the electrodes, separator and electrolyte – along with conductive current collectors – is confined within a container. The electrochemical reactions are set in motion when the terminals of the cell are connected to an external load. Aluminum (Al) and Copper (Cu) serve as the current collectors at the electrodes</a:t>
            </a:r>
            <a:endParaRPr lang="en-US" sz="2100" dirty="0"/>
          </a:p>
          <a:p>
            <a:pPr indent="-228600">
              <a:lnSpc>
                <a:spcPct val="90000"/>
              </a:lnSpc>
              <a:spcAft>
                <a:spcPts val="600"/>
              </a:spcAft>
              <a:buFont typeface="Arial" panose="020B0604020202020204" pitchFamily="34" charset="0"/>
              <a:buChar char="•"/>
            </a:pPr>
            <a:endParaRPr lang="en-US" sz="1700" dirty="0">
              <a:solidFill>
                <a:schemeClr val="bg1"/>
              </a:solidFill>
            </a:endParaRPr>
          </a:p>
        </p:txBody>
      </p:sp>
      <p:sp>
        <p:nvSpPr>
          <p:cNvPr id="2" name="Slide Number Placeholder 1">
            <a:extLst>
              <a:ext uri="{FF2B5EF4-FFF2-40B4-BE49-F238E27FC236}">
                <a16:creationId xmlns:a16="http://schemas.microsoft.com/office/drawing/2014/main" id="{801955AD-5317-498D-A523-B43232B72A06}"/>
              </a:ext>
            </a:extLst>
          </p:cNvPr>
          <p:cNvSpPr>
            <a:spLocks noGrp="1"/>
          </p:cNvSpPr>
          <p:nvPr>
            <p:ph type="sldNum" sz="quarter" idx="12"/>
          </p:nvPr>
        </p:nvSpPr>
        <p:spPr>
          <a:xfrm>
            <a:off x="10528664" y="6556248"/>
            <a:ext cx="828184" cy="274320"/>
          </a:xfrm>
        </p:spPr>
        <p:txBody>
          <a:bodyPr vert="horz" lIns="91440" tIns="45720" rIns="91440" bIns="45720" rtlCol="0" anchor="ctr">
            <a:normAutofit/>
          </a:bodyPr>
          <a:lstStyle/>
          <a:p>
            <a:pPr>
              <a:spcAft>
                <a:spcPts val="600"/>
              </a:spcAft>
              <a:defRPr/>
            </a:pPr>
            <a:fld id="{DEA8C401-A2BD-4D06-97FE-3AA57410EB38}" type="slidenum">
              <a:rPr lang="en-US">
                <a:solidFill>
                  <a:schemeClr val="tx1">
                    <a:alpha val="70000"/>
                  </a:schemeClr>
                </a:solidFill>
                <a:latin typeface="Calibri" panose="020F0502020204030204"/>
              </a:rPr>
              <a:pPr>
                <a:spcAft>
                  <a:spcPts val="600"/>
                </a:spcAft>
                <a:defRPr/>
              </a:pPr>
              <a:t>11</a:t>
            </a:fld>
            <a:endParaRPr lang="en-US">
              <a:solidFill>
                <a:schemeClr val="tx1">
                  <a:alpha val="70000"/>
                </a:schemeClr>
              </a:solidFill>
              <a:latin typeface="Calibri" panose="020F0502020204030204"/>
            </a:endParaRPr>
          </a:p>
        </p:txBody>
      </p:sp>
      <p:pic>
        <p:nvPicPr>
          <p:cNvPr id="10" name="Picture 9" descr="A picture containing text, stationary, file folder&#10;&#10;Description automatically generated">
            <a:extLst>
              <a:ext uri="{FF2B5EF4-FFF2-40B4-BE49-F238E27FC236}">
                <a16:creationId xmlns:a16="http://schemas.microsoft.com/office/drawing/2014/main" id="{1E8FB4C6-F63A-46F1-B5BB-F8780C989771}"/>
              </a:ext>
            </a:extLst>
          </p:cNvPr>
          <p:cNvPicPr>
            <a:picLocks noChangeAspect="1"/>
          </p:cNvPicPr>
          <p:nvPr/>
        </p:nvPicPr>
        <p:blipFill rotWithShape="1">
          <a:blip r:embed="rId3">
            <a:extLst>
              <a:ext uri="{28A0092B-C50C-407E-A947-70E740481C1C}">
                <a14:useLocalDpi xmlns:a14="http://schemas.microsoft.com/office/drawing/2010/main" val="0"/>
              </a:ext>
            </a:extLst>
          </a:blip>
          <a:srcRect b="25710"/>
          <a:stretch/>
        </p:blipFill>
        <p:spPr bwMode="auto">
          <a:xfrm>
            <a:off x="336078" y="544729"/>
            <a:ext cx="11521463" cy="4078732"/>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7E609C74-FE2F-4C7C-A5B1-3B3449566950}"/>
              </a:ext>
            </a:extLst>
          </p:cNvPr>
          <p:cNvSpPr txBox="1"/>
          <p:nvPr/>
        </p:nvSpPr>
        <p:spPr>
          <a:xfrm>
            <a:off x="3061981" y="31372"/>
            <a:ext cx="5226341" cy="461665"/>
          </a:xfrm>
          <a:prstGeom prst="rect">
            <a:avLst/>
          </a:prstGeom>
          <a:noFill/>
        </p:spPr>
        <p:txBody>
          <a:bodyPr wrap="square" rtlCol="0">
            <a:spAutoFit/>
          </a:bodyPr>
          <a:lstStyle/>
          <a:p>
            <a:pPr algn="ctr"/>
            <a:r>
              <a:rPr lang="en-US" sz="2400" b="1" dirty="0"/>
              <a:t>BATTERY CELL TYPES</a:t>
            </a:r>
          </a:p>
        </p:txBody>
      </p:sp>
    </p:spTree>
    <p:extLst>
      <p:ext uri="{BB962C8B-B14F-4D97-AF65-F5344CB8AC3E}">
        <p14:creationId xmlns:p14="http://schemas.microsoft.com/office/powerpoint/2010/main" val="209245813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BA1E8779-0C31-4D0C-924D-53B752CE5E1C}"/>
              </a:ext>
            </a:extLst>
          </p:cNvPr>
          <p:cNvSpPr txBox="1">
            <a:spLocks/>
          </p:cNvSpPr>
          <p:nvPr/>
        </p:nvSpPr>
        <p:spPr>
          <a:xfrm>
            <a:off x="976884" y="4967274"/>
            <a:ext cx="2889504" cy="1345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600" b="1" dirty="0">
                <a:solidFill>
                  <a:schemeClr val="bg1"/>
                </a:solidFill>
              </a:rPr>
              <a:t>Li-Ion Chemistries </a:t>
            </a:r>
          </a:p>
        </p:txBody>
      </p:sp>
      <p:cxnSp>
        <p:nvCxnSpPr>
          <p:cNvPr id="16" name="Straight Connector 15">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403BF4B-D9B5-413E-89ED-D45BCC7D0B45}"/>
              </a:ext>
            </a:extLst>
          </p:cNvPr>
          <p:cNvSpPr txBox="1"/>
          <p:nvPr/>
        </p:nvSpPr>
        <p:spPr>
          <a:xfrm>
            <a:off x="4187952" y="4880405"/>
            <a:ext cx="7168896" cy="1519733"/>
          </a:xfrm>
          <a:prstGeom prst="rect">
            <a:avLst/>
          </a:prstGeom>
        </p:spPr>
        <p:txBody>
          <a:bodyPr vert="horz" lIns="91440" tIns="45720" rIns="91440" bIns="45720" rtlCol="0" anchor="ctr">
            <a:normAutofit fontScale="92500" lnSpcReduction="20000"/>
          </a:bodyPr>
          <a:lstStyle/>
          <a:p>
            <a:pPr marL="285750"/>
            <a:r>
              <a:rPr lang="en-US" sz="1700" dirty="0">
                <a:solidFill>
                  <a:schemeClr val="bg1"/>
                </a:solidFill>
              </a:rPr>
              <a:t>Increasing the battery energy density is key for passenger Electric Vehicles adoption since it provides additional range.  Nickel based chemistries like Nickel Manganese Cobalt (NMC) were commonly used for stationary energy storage over the past ten years.  </a:t>
            </a:r>
          </a:p>
          <a:p>
            <a:pPr marL="285750"/>
            <a:r>
              <a:rPr lang="en-US" sz="1700" dirty="0">
                <a:solidFill>
                  <a:schemeClr val="bg1"/>
                </a:solidFill>
              </a:rPr>
              <a:t>However, high volume production and technology advances driven by the Electric Bus market has pushed Lithium Iron Phosphate (LFP) into the forefront of stationary energy storage projects worldwide.   </a:t>
            </a:r>
          </a:p>
        </p:txBody>
      </p:sp>
      <p:sp>
        <p:nvSpPr>
          <p:cNvPr id="2" name="Slide Number Placeholder 1">
            <a:extLst>
              <a:ext uri="{FF2B5EF4-FFF2-40B4-BE49-F238E27FC236}">
                <a16:creationId xmlns:a16="http://schemas.microsoft.com/office/drawing/2014/main" id="{801955AD-5317-498D-A523-B43232B72A06}"/>
              </a:ext>
            </a:extLst>
          </p:cNvPr>
          <p:cNvSpPr>
            <a:spLocks noGrp="1"/>
          </p:cNvSpPr>
          <p:nvPr>
            <p:ph type="sldNum" sz="quarter" idx="12"/>
          </p:nvPr>
        </p:nvSpPr>
        <p:spPr>
          <a:xfrm>
            <a:off x="10528664" y="6556248"/>
            <a:ext cx="828184" cy="274320"/>
          </a:xfrm>
        </p:spPr>
        <p:txBody>
          <a:bodyPr vert="horz" lIns="91440" tIns="45720" rIns="91440" bIns="45720" rtlCol="0" anchor="ctr">
            <a:normAutofit/>
          </a:bodyPr>
          <a:lstStyle/>
          <a:p>
            <a:pPr>
              <a:spcAft>
                <a:spcPts val="600"/>
              </a:spcAft>
              <a:defRPr/>
            </a:pPr>
            <a:fld id="{DEA8C401-A2BD-4D06-97FE-3AA57410EB38}" type="slidenum">
              <a:rPr lang="en-US">
                <a:solidFill>
                  <a:schemeClr val="tx1">
                    <a:alpha val="70000"/>
                  </a:schemeClr>
                </a:solidFill>
                <a:latin typeface="Calibri" panose="020F0502020204030204"/>
              </a:rPr>
              <a:pPr>
                <a:spcAft>
                  <a:spcPts val="600"/>
                </a:spcAft>
                <a:defRPr/>
              </a:pPr>
              <a:t>12</a:t>
            </a:fld>
            <a:endParaRPr lang="en-US">
              <a:solidFill>
                <a:schemeClr val="tx1">
                  <a:alpha val="70000"/>
                </a:schemeClr>
              </a:solidFill>
              <a:latin typeface="Calibri" panose="020F0502020204030204"/>
            </a:endParaRPr>
          </a:p>
        </p:txBody>
      </p:sp>
      <p:sp>
        <p:nvSpPr>
          <p:cNvPr id="11" name="TextBox 10">
            <a:extLst>
              <a:ext uri="{FF2B5EF4-FFF2-40B4-BE49-F238E27FC236}">
                <a16:creationId xmlns:a16="http://schemas.microsoft.com/office/drawing/2014/main" id="{7E609C74-FE2F-4C7C-A5B1-3B3449566950}"/>
              </a:ext>
            </a:extLst>
          </p:cNvPr>
          <p:cNvSpPr txBox="1"/>
          <p:nvPr/>
        </p:nvSpPr>
        <p:spPr>
          <a:xfrm>
            <a:off x="2421636" y="3638"/>
            <a:ext cx="6774483" cy="461665"/>
          </a:xfrm>
          <a:prstGeom prst="rect">
            <a:avLst/>
          </a:prstGeom>
          <a:noFill/>
        </p:spPr>
        <p:txBody>
          <a:bodyPr wrap="square" rtlCol="0">
            <a:spAutoFit/>
          </a:bodyPr>
          <a:lstStyle/>
          <a:p>
            <a:pPr algn="ctr"/>
            <a:r>
              <a:rPr lang="en-US" sz="2400" b="1" dirty="0"/>
              <a:t>LITHIUM-ION COMMON CHEMISTRY COMPARISON </a:t>
            </a:r>
          </a:p>
        </p:txBody>
      </p:sp>
      <p:pic>
        <p:nvPicPr>
          <p:cNvPr id="4" name="Picture 3" descr="Diagram, radar chart&#10;&#10;Description automatically generated">
            <a:extLst>
              <a:ext uri="{FF2B5EF4-FFF2-40B4-BE49-F238E27FC236}">
                <a16:creationId xmlns:a16="http://schemas.microsoft.com/office/drawing/2014/main" id="{BC78F0F7-B09B-46A8-AE17-D851E5268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22" y="468481"/>
            <a:ext cx="6681774" cy="4196154"/>
          </a:xfrm>
          <a:prstGeom prst="rect">
            <a:avLst/>
          </a:prstGeom>
        </p:spPr>
      </p:pic>
      <p:sp>
        <p:nvSpPr>
          <p:cNvPr id="5" name="TextBox 4">
            <a:extLst>
              <a:ext uri="{FF2B5EF4-FFF2-40B4-BE49-F238E27FC236}">
                <a16:creationId xmlns:a16="http://schemas.microsoft.com/office/drawing/2014/main" id="{F6181CC6-B996-4B40-BC06-7DB6A86E524C}"/>
              </a:ext>
            </a:extLst>
          </p:cNvPr>
          <p:cNvSpPr txBox="1"/>
          <p:nvPr/>
        </p:nvSpPr>
        <p:spPr>
          <a:xfrm>
            <a:off x="7155809" y="513572"/>
            <a:ext cx="4637657" cy="3970318"/>
          </a:xfrm>
          <a:prstGeom prst="rect">
            <a:avLst/>
          </a:prstGeom>
          <a:noFill/>
        </p:spPr>
        <p:txBody>
          <a:bodyPr wrap="square" rtlCol="0">
            <a:spAutoFit/>
          </a:bodyPr>
          <a:lstStyle/>
          <a:p>
            <a:pPr marL="285750" indent="-285750">
              <a:buFont typeface="Arial" panose="020B0604020202020204" pitchFamily="34" charset="0"/>
              <a:buChar char="•"/>
            </a:pPr>
            <a:r>
              <a:rPr lang="en-US" dirty="0"/>
              <a:t>Li-Ion batteries are named for their active materials which are either written out or shortened by their chemical symbols. These series of letters and numbers are often abbreviated to make them easier to write and understand. When cobalt is the main active material, the term Lithium-Cobalt will often be used. Lithium-Ion battery cells typically consist of a graphite anode, metal-oxide cathode and a Lithium salt electrolyte gel. </a:t>
            </a:r>
          </a:p>
          <a:p>
            <a:pPr marL="285750" indent="-285750">
              <a:buFont typeface="Arial" panose="020B0604020202020204" pitchFamily="34" charset="0"/>
              <a:buChar char="•"/>
            </a:pPr>
            <a:r>
              <a:rPr lang="en-US" dirty="0"/>
              <a:t>There are three main lithium-ion battery chemistries being used for grid storage: LFP, NMC and NCA.</a:t>
            </a:r>
          </a:p>
        </p:txBody>
      </p:sp>
    </p:spTree>
    <p:extLst>
      <p:ext uri="{BB962C8B-B14F-4D97-AF65-F5344CB8AC3E}">
        <p14:creationId xmlns:p14="http://schemas.microsoft.com/office/powerpoint/2010/main" val="94514665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1D8D5D15-E21B-419E-9840-67B6D407A93C}"/>
              </a:ext>
            </a:extLst>
          </p:cNvPr>
          <p:cNvPicPr>
            <a:picLocks noChangeAspect="1"/>
          </p:cNvPicPr>
          <p:nvPr/>
        </p:nvPicPr>
        <p:blipFill rotWithShape="1">
          <a:blip r:embed="rId3">
            <a:extLst>
              <a:ext uri="{28A0092B-C50C-407E-A947-70E740481C1C}">
                <a14:useLocalDpi xmlns:a14="http://schemas.microsoft.com/office/drawing/2010/main" val="0"/>
              </a:ext>
            </a:extLst>
          </a:blip>
          <a:srcRect t="17649" r="-1" b="7825"/>
          <a:stretch/>
        </p:blipFill>
        <p:spPr>
          <a:xfrm>
            <a:off x="865704" y="811137"/>
            <a:ext cx="10457544" cy="3857789"/>
          </a:xfrm>
          <a:prstGeom prst="rect">
            <a:avLst/>
          </a:prstGeom>
        </p:spPr>
      </p:pic>
      <p:sp>
        <p:nvSpPr>
          <p:cNvPr id="14" name="Rectangle 13">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BA1E8779-0C31-4D0C-924D-53B752CE5E1C}"/>
              </a:ext>
            </a:extLst>
          </p:cNvPr>
          <p:cNvSpPr txBox="1">
            <a:spLocks/>
          </p:cNvSpPr>
          <p:nvPr/>
        </p:nvSpPr>
        <p:spPr>
          <a:xfrm>
            <a:off x="899304" y="4921999"/>
            <a:ext cx="2889504" cy="1345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600" b="1" dirty="0">
                <a:solidFill>
                  <a:schemeClr val="bg1"/>
                </a:solidFill>
              </a:rPr>
              <a:t>Li-Ion Technology</a:t>
            </a:r>
          </a:p>
        </p:txBody>
      </p:sp>
      <p:cxnSp>
        <p:nvCxnSpPr>
          <p:cNvPr id="16" name="Straight Connector 15">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403BF4B-D9B5-413E-89ED-D45BCC7D0B45}"/>
              </a:ext>
            </a:extLst>
          </p:cNvPr>
          <p:cNvSpPr txBox="1"/>
          <p:nvPr/>
        </p:nvSpPr>
        <p:spPr>
          <a:xfrm>
            <a:off x="4379975" y="5009083"/>
            <a:ext cx="7213601" cy="1345997"/>
          </a:xfrm>
          <a:prstGeom prst="rect">
            <a:avLst/>
          </a:prstGeom>
        </p:spPr>
        <p:txBody>
          <a:bodyPr vert="horz" lIns="91440" tIns="45720" rIns="91440" bIns="45720" rtlCol="0" anchor="ctr">
            <a:normAutofit/>
          </a:bodyPr>
          <a:lstStyle/>
          <a:p>
            <a:pPr>
              <a:lnSpc>
                <a:spcPct val="90000"/>
              </a:lnSpc>
              <a:spcAft>
                <a:spcPts val="600"/>
              </a:spcAft>
            </a:pPr>
            <a:r>
              <a:rPr lang="en-US" sz="2000" dirty="0">
                <a:solidFill>
                  <a:schemeClr val="bg1"/>
                </a:solidFill>
              </a:rPr>
              <a:t>Proper monitoring, testing and control can mitigate potential hazards; however, lithium-ion batteries often fail when exposed to “abuse factors.”  The primary concern is an energetic failure, resulting in “thermal runaway” of the cell and subsequent system.</a:t>
            </a:r>
          </a:p>
          <a:p>
            <a:pPr indent="-228600">
              <a:lnSpc>
                <a:spcPct val="90000"/>
              </a:lnSpc>
              <a:spcAft>
                <a:spcPts val="600"/>
              </a:spcAft>
              <a:buFont typeface="Arial" panose="020B0604020202020204" pitchFamily="34" charset="0"/>
              <a:buChar char="•"/>
            </a:pPr>
            <a:endParaRPr lang="en-US" sz="1700" dirty="0">
              <a:solidFill>
                <a:schemeClr val="bg1"/>
              </a:solidFill>
            </a:endParaRPr>
          </a:p>
        </p:txBody>
      </p:sp>
      <p:sp>
        <p:nvSpPr>
          <p:cNvPr id="2" name="Slide Number Placeholder 1">
            <a:extLst>
              <a:ext uri="{FF2B5EF4-FFF2-40B4-BE49-F238E27FC236}">
                <a16:creationId xmlns:a16="http://schemas.microsoft.com/office/drawing/2014/main" id="{801955AD-5317-498D-A523-B43232B72A06}"/>
              </a:ext>
            </a:extLst>
          </p:cNvPr>
          <p:cNvSpPr>
            <a:spLocks noGrp="1"/>
          </p:cNvSpPr>
          <p:nvPr>
            <p:ph type="sldNum" sz="quarter" idx="12"/>
          </p:nvPr>
        </p:nvSpPr>
        <p:spPr>
          <a:xfrm>
            <a:off x="10528664" y="6556248"/>
            <a:ext cx="828184" cy="274320"/>
          </a:xfrm>
        </p:spPr>
        <p:txBody>
          <a:bodyPr vert="horz" lIns="91440" tIns="45720" rIns="91440" bIns="45720" rtlCol="0" anchor="ctr">
            <a:normAutofit/>
          </a:bodyPr>
          <a:lstStyle/>
          <a:p>
            <a:pPr>
              <a:spcAft>
                <a:spcPts val="600"/>
              </a:spcAft>
              <a:defRPr/>
            </a:pPr>
            <a:fld id="{DEA8C401-A2BD-4D06-97FE-3AA57410EB38}" type="slidenum">
              <a:rPr lang="en-US">
                <a:solidFill>
                  <a:schemeClr val="tx1">
                    <a:alpha val="70000"/>
                  </a:schemeClr>
                </a:solidFill>
                <a:latin typeface="Calibri" panose="020F0502020204030204"/>
              </a:rPr>
              <a:pPr>
                <a:spcAft>
                  <a:spcPts val="600"/>
                </a:spcAft>
                <a:defRPr/>
              </a:pPr>
              <a:t>13</a:t>
            </a:fld>
            <a:endParaRPr lang="en-US">
              <a:solidFill>
                <a:schemeClr val="tx1">
                  <a:alpha val="70000"/>
                </a:schemeClr>
              </a:solidFill>
              <a:latin typeface="Calibri" panose="020F0502020204030204"/>
            </a:endParaRPr>
          </a:p>
        </p:txBody>
      </p:sp>
      <p:sp>
        <p:nvSpPr>
          <p:cNvPr id="13" name="TextBox 12">
            <a:extLst>
              <a:ext uri="{FF2B5EF4-FFF2-40B4-BE49-F238E27FC236}">
                <a16:creationId xmlns:a16="http://schemas.microsoft.com/office/drawing/2014/main" id="{E43F70A2-258C-4DF5-986F-6158B0C23B9F}"/>
              </a:ext>
            </a:extLst>
          </p:cNvPr>
          <p:cNvSpPr txBox="1"/>
          <p:nvPr/>
        </p:nvSpPr>
        <p:spPr>
          <a:xfrm>
            <a:off x="4531360" y="150642"/>
            <a:ext cx="3566160" cy="461665"/>
          </a:xfrm>
          <a:prstGeom prst="rect">
            <a:avLst/>
          </a:prstGeom>
          <a:noFill/>
        </p:spPr>
        <p:txBody>
          <a:bodyPr wrap="square" rtlCol="0">
            <a:spAutoFit/>
          </a:bodyPr>
          <a:lstStyle/>
          <a:p>
            <a:r>
              <a:rPr lang="en-US" sz="2400" b="1" dirty="0"/>
              <a:t>USAGE ABUSE FACTORS</a:t>
            </a:r>
          </a:p>
        </p:txBody>
      </p:sp>
    </p:spTree>
    <p:extLst>
      <p:ext uri="{BB962C8B-B14F-4D97-AF65-F5344CB8AC3E}">
        <p14:creationId xmlns:p14="http://schemas.microsoft.com/office/powerpoint/2010/main" val="4303042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F98DF34-164E-474C-9315-957D405AEDA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EA8C401-A2BD-4D06-97FE-3AA57410EB38}" type="slidenum">
              <a:rPr lang="en-US">
                <a:solidFill>
                  <a:srgbClr val="FFFFFF"/>
                </a:solidFill>
              </a:rPr>
              <a:pPr>
                <a:spcAft>
                  <a:spcPts val="600"/>
                </a:spcAft>
              </a:pPr>
              <a:t>14</a:t>
            </a:fld>
            <a:endParaRPr lang="en-US">
              <a:solidFill>
                <a:srgbClr val="FFFFFF"/>
              </a:solidFill>
            </a:endParaRPr>
          </a:p>
        </p:txBody>
      </p:sp>
      <p:sp>
        <p:nvSpPr>
          <p:cNvPr id="7" name="TextBox 6">
            <a:extLst>
              <a:ext uri="{FF2B5EF4-FFF2-40B4-BE49-F238E27FC236}">
                <a16:creationId xmlns:a16="http://schemas.microsoft.com/office/drawing/2014/main" id="{BC0F55D1-836A-4E28-875B-524CEBE8A4D3}"/>
              </a:ext>
            </a:extLst>
          </p:cNvPr>
          <p:cNvSpPr txBox="1"/>
          <p:nvPr/>
        </p:nvSpPr>
        <p:spPr>
          <a:xfrm>
            <a:off x="3383280" y="18562"/>
            <a:ext cx="6832600" cy="461665"/>
          </a:xfrm>
          <a:prstGeom prst="rect">
            <a:avLst/>
          </a:prstGeom>
          <a:noFill/>
        </p:spPr>
        <p:txBody>
          <a:bodyPr wrap="square" rtlCol="0">
            <a:spAutoFit/>
          </a:bodyPr>
          <a:lstStyle/>
          <a:p>
            <a:r>
              <a:rPr lang="en-US" sz="2400" b="1" dirty="0">
                <a:solidFill>
                  <a:schemeClr val="bg1"/>
                </a:solidFill>
              </a:rPr>
              <a:t>THERMAL RUNAWAY AND PROPAGATION</a:t>
            </a:r>
          </a:p>
        </p:txBody>
      </p:sp>
      <p:sp>
        <p:nvSpPr>
          <p:cNvPr id="8" name="TextBox 7">
            <a:extLst>
              <a:ext uri="{FF2B5EF4-FFF2-40B4-BE49-F238E27FC236}">
                <a16:creationId xmlns:a16="http://schemas.microsoft.com/office/drawing/2014/main" id="{C18D853C-4B8E-4B82-900A-4AA4C02398FA}"/>
              </a:ext>
            </a:extLst>
          </p:cNvPr>
          <p:cNvSpPr txBox="1"/>
          <p:nvPr/>
        </p:nvSpPr>
        <p:spPr>
          <a:xfrm>
            <a:off x="721454" y="733785"/>
            <a:ext cx="6257843" cy="2723823"/>
          </a:xfrm>
          <a:prstGeom prst="rect">
            <a:avLst/>
          </a:prstGeom>
          <a:noFill/>
        </p:spPr>
        <p:txBody>
          <a:bodyPr wrap="square">
            <a:spAutoFit/>
          </a:bodyPr>
          <a:lstStyle/>
          <a:p>
            <a:pPr algn="l"/>
            <a:r>
              <a:rPr lang="en-US" b="1" i="0" dirty="0">
                <a:effectLst/>
                <a:latin typeface="news-gothic-std"/>
              </a:rPr>
              <a:t>What is thermal runaway?</a:t>
            </a:r>
            <a:endParaRPr lang="en-US" b="0" i="0" dirty="0">
              <a:effectLst/>
              <a:latin typeface="news-gothic-std"/>
            </a:endParaRPr>
          </a:p>
          <a:p>
            <a:pPr algn="l"/>
            <a:r>
              <a:rPr lang="en-US" sz="1700" b="0" i="0" dirty="0">
                <a:effectLst/>
                <a:latin typeface="news-gothic-std"/>
              </a:rPr>
              <a:t>Thermal runaway of a lithium-ion battery cell occurs when the heat generated by the battery cell exceeds the cell's ability</a:t>
            </a:r>
            <a:r>
              <a:rPr lang="en-US" sz="1700" dirty="0">
                <a:latin typeface="news-gothic-std"/>
              </a:rPr>
              <a:t> to dissipate.  </a:t>
            </a:r>
            <a:r>
              <a:rPr lang="en-US" sz="1700" b="0" i="0" dirty="0">
                <a:effectLst/>
                <a:latin typeface="news-gothic-std"/>
              </a:rPr>
              <a:t>The temperature rises rapidly within milliseconds and the energy stored in the battery is suddenly released.  Once internal temperature exceeds the electrolyte rating, the electrolyte can become gaseous, and explosive gasses may be released. </a:t>
            </a:r>
          </a:p>
          <a:p>
            <a:pPr algn="l"/>
            <a:endParaRPr lang="en-US" sz="1700" dirty="0">
              <a:latin typeface="news-gothic-std"/>
            </a:endParaRPr>
          </a:p>
          <a:p>
            <a:pPr algn="l"/>
            <a:r>
              <a:rPr lang="en-US" sz="1700" b="0" i="0" dirty="0">
                <a:effectLst/>
                <a:latin typeface="news-gothic-std"/>
              </a:rPr>
              <a:t>In an enclosed (unventilated) area, this decomposed electrolyte gas can build up and cause an explosion. </a:t>
            </a:r>
          </a:p>
        </p:txBody>
      </p:sp>
      <p:pic>
        <p:nvPicPr>
          <p:cNvPr id="6" name="Picture 5" descr="A picture containing text, kitchen appliance&#10;&#10;Description automatically generated">
            <a:extLst>
              <a:ext uri="{FF2B5EF4-FFF2-40B4-BE49-F238E27FC236}">
                <a16:creationId xmlns:a16="http://schemas.microsoft.com/office/drawing/2014/main" id="{4C32499D-98D6-4E77-A9A0-D4B39B9F1F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4847" y="941725"/>
            <a:ext cx="4525390" cy="1711986"/>
          </a:xfrm>
          <a:prstGeom prst="rect">
            <a:avLst/>
          </a:prstGeom>
        </p:spPr>
      </p:pic>
      <p:sp>
        <p:nvSpPr>
          <p:cNvPr id="12" name="TextBox 11">
            <a:extLst>
              <a:ext uri="{FF2B5EF4-FFF2-40B4-BE49-F238E27FC236}">
                <a16:creationId xmlns:a16="http://schemas.microsoft.com/office/drawing/2014/main" id="{AA03F1B0-C615-4CA8-BA1D-CCDD9BC4E649}"/>
              </a:ext>
            </a:extLst>
          </p:cNvPr>
          <p:cNvSpPr txBox="1"/>
          <p:nvPr/>
        </p:nvSpPr>
        <p:spPr>
          <a:xfrm>
            <a:off x="666188" y="3518435"/>
            <a:ext cx="5429812" cy="2462213"/>
          </a:xfrm>
          <a:prstGeom prst="rect">
            <a:avLst/>
          </a:prstGeom>
          <a:noFill/>
        </p:spPr>
        <p:txBody>
          <a:bodyPr wrap="square">
            <a:spAutoFit/>
          </a:bodyPr>
          <a:lstStyle/>
          <a:p>
            <a:pPr algn="l"/>
            <a:r>
              <a:rPr lang="en-US" b="1" i="0" dirty="0">
                <a:effectLst/>
                <a:latin typeface="news-gothic-std"/>
              </a:rPr>
              <a:t>What is propagation?</a:t>
            </a:r>
            <a:endParaRPr lang="en-US" b="0" i="0" dirty="0">
              <a:effectLst/>
              <a:latin typeface="news-gothic-std"/>
            </a:endParaRPr>
          </a:p>
          <a:p>
            <a:pPr algn="l"/>
            <a:r>
              <a:rPr lang="en-US" sz="1700" b="0" i="0" dirty="0">
                <a:effectLst/>
                <a:latin typeface="news-gothic-std"/>
              </a:rPr>
              <a:t>Thermal runaway of a single battery </a:t>
            </a:r>
            <a:r>
              <a:rPr lang="en-US" sz="1700" dirty="0">
                <a:latin typeface="news-gothic-std"/>
              </a:rPr>
              <a:t>cell can be contained to that cell, however if the thermal runaway of a single cell can initiate thermal runway of adjacent cells, propagation can occur, and a chain reaction may begin.   </a:t>
            </a:r>
          </a:p>
          <a:p>
            <a:pPr algn="l"/>
            <a:endParaRPr lang="en-US" sz="1700" b="0" i="0" dirty="0">
              <a:effectLst/>
              <a:latin typeface="news-gothic-std"/>
            </a:endParaRPr>
          </a:p>
          <a:p>
            <a:pPr algn="l"/>
            <a:r>
              <a:rPr lang="en-US" sz="1700" dirty="0">
                <a:latin typeface="news-gothic-std"/>
              </a:rPr>
              <a:t>Propagation of cell-to-cell and module-to-module can lead to catastrophic failure of the system and endanger nearby equipment and responders. </a:t>
            </a:r>
            <a:endParaRPr lang="en-US" sz="1700" b="0" i="0" dirty="0">
              <a:effectLst/>
              <a:latin typeface="news-gothic-std"/>
            </a:endParaRPr>
          </a:p>
        </p:txBody>
      </p:sp>
      <p:pic>
        <p:nvPicPr>
          <p:cNvPr id="14" name="Picture 13">
            <a:extLst>
              <a:ext uri="{FF2B5EF4-FFF2-40B4-BE49-F238E27FC236}">
                <a16:creationId xmlns:a16="http://schemas.microsoft.com/office/drawing/2014/main" id="{E25AECCD-D924-4DAC-922A-9B7A1C9DEE21}"/>
              </a:ext>
            </a:extLst>
          </p:cNvPr>
          <p:cNvPicPr>
            <a:picLocks noChangeAspect="1"/>
          </p:cNvPicPr>
          <p:nvPr/>
        </p:nvPicPr>
        <p:blipFill>
          <a:blip r:embed="rId4"/>
          <a:stretch>
            <a:fillRect/>
          </a:stretch>
        </p:blipFill>
        <p:spPr>
          <a:xfrm>
            <a:off x="5956183" y="3528312"/>
            <a:ext cx="5514363" cy="2347978"/>
          </a:xfrm>
          <a:prstGeom prst="rect">
            <a:avLst/>
          </a:prstGeom>
        </p:spPr>
      </p:pic>
      <p:sp>
        <p:nvSpPr>
          <p:cNvPr id="15" name="TextBox 14">
            <a:extLst>
              <a:ext uri="{FF2B5EF4-FFF2-40B4-BE49-F238E27FC236}">
                <a16:creationId xmlns:a16="http://schemas.microsoft.com/office/drawing/2014/main" id="{F6AE6EDE-1FE7-44AF-B5DB-026CA3CBA961}"/>
              </a:ext>
            </a:extLst>
          </p:cNvPr>
          <p:cNvSpPr txBox="1"/>
          <p:nvPr/>
        </p:nvSpPr>
        <p:spPr>
          <a:xfrm>
            <a:off x="6435753" y="5857537"/>
            <a:ext cx="3052196" cy="246221"/>
          </a:xfrm>
          <a:prstGeom prst="rect">
            <a:avLst/>
          </a:prstGeom>
          <a:noFill/>
        </p:spPr>
        <p:txBody>
          <a:bodyPr wrap="square" rtlCol="0">
            <a:spAutoFit/>
          </a:bodyPr>
          <a:lstStyle/>
          <a:p>
            <a:r>
              <a:rPr lang="en-US" sz="1000" dirty="0"/>
              <a:t>Source:  </a:t>
            </a:r>
            <a:r>
              <a:rPr lang="en-US" sz="1000" b="0" i="0" dirty="0">
                <a:solidFill>
                  <a:srgbClr val="262626"/>
                </a:solidFill>
                <a:effectLst/>
                <a:latin typeface="Favorit-Mono"/>
              </a:rPr>
              <a:t>APS report, McMicken BESS Event </a:t>
            </a:r>
            <a:endParaRPr lang="en-US" sz="1000" dirty="0"/>
          </a:p>
        </p:txBody>
      </p:sp>
      <p:sp>
        <p:nvSpPr>
          <p:cNvPr id="16" name="TextBox 15">
            <a:extLst>
              <a:ext uri="{FF2B5EF4-FFF2-40B4-BE49-F238E27FC236}">
                <a16:creationId xmlns:a16="http://schemas.microsoft.com/office/drawing/2014/main" id="{1A5D0AB1-BE2F-4CD2-A618-CBFF6A192E03}"/>
              </a:ext>
            </a:extLst>
          </p:cNvPr>
          <p:cNvSpPr txBox="1"/>
          <p:nvPr/>
        </p:nvSpPr>
        <p:spPr>
          <a:xfrm>
            <a:off x="6930004" y="2720247"/>
            <a:ext cx="4423796" cy="246221"/>
          </a:xfrm>
          <a:prstGeom prst="rect">
            <a:avLst/>
          </a:prstGeom>
          <a:noFill/>
        </p:spPr>
        <p:txBody>
          <a:bodyPr wrap="square" rtlCol="0">
            <a:spAutoFit/>
          </a:bodyPr>
          <a:lstStyle/>
          <a:p>
            <a:r>
              <a:rPr lang="en-US" sz="1000" dirty="0"/>
              <a:t>Source:  RSC Advances</a:t>
            </a:r>
            <a:r>
              <a:rPr lang="en-US" sz="1000" b="0" i="0" dirty="0">
                <a:solidFill>
                  <a:srgbClr val="262626"/>
                </a:solidFill>
                <a:effectLst/>
                <a:latin typeface="Favorit-Mono"/>
              </a:rPr>
              <a:t>, “</a:t>
            </a:r>
            <a:r>
              <a:rPr lang="en-US" sz="1000" b="1" i="0" dirty="0">
                <a:effectLst/>
                <a:latin typeface="Gotham"/>
              </a:rPr>
              <a:t>Thermal runaway of large automotive Li-ion batteries</a:t>
            </a:r>
            <a:r>
              <a:rPr lang="en-US" sz="1000" dirty="0"/>
              <a:t>“</a:t>
            </a:r>
          </a:p>
        </p:txBody>
      </p:sp>
    </p:spTree>
    <p:extLst>
      <p:ext uri="{BB962C8B-B14F-4D97-AF65-F5344CB8AC3E}">
        <p14:creationId xmlns:p14="http://schemas.microsoft.com/office/powerpoint/2010/main" val="2325881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6D405C-4724-4CD0-8F33-1E981595B0CB}"/>
              </a:ext>
            </a:extLst>
          </p:cNvPr>
          <p:cNvSpPr>
            <a:spLocks noGrp="1"/>
          </p:cNvSpPr>
          <p:nvPr>
            <p:ph type="sldNum" sz="quarter" idx="12"/>
          </p:nvPr>
        </p:nvSpPr>
        <p:spPr/>
        <p:txBody>
          <a:bodyPr/>
          <a:lstStyle/>
          <a:p>
            <a:fld id="{DEA8C401-A2BD-4D06-97FE-3AA57410EB38}" type="slidenum">
              <a:rPr lang="en-US" smtClean="0"/>
              <a:pPr/>
              <a:t>15</a:t>
            </a:fld>
            <a:endParaRPr lang="en-US"/>
          </a:p>
        </p:txBody>
      </p:sp>
      <p:sp>
        <p:nvSpPr>
          <p:cNvPr id="5" name="TextBox 4">
            <a:extLst>
              <a:ext uri="{FF2B5EF4-FFF2-40B4-BE49-F238E27FC236}">
                <a16:creationId xmlns:a16="http://schemas.microsoft.com/office/drawing/2014/main" id="{390C0DFD-077A-4DCD-9E5B-2D566D92D77B}"/>
              </a:ext>
            </a:extLst>
          </p:cNvPr>
          <p:cNvSpPr txBox="1"/>
          <p:nvPr/>
        </p:nvSpPr>
        <p:spPr>
          <a:xfrm>
            <a:off x="2828926" y="1790735"/>
            <a:ext cx="7134224" cy="2062103"/>
          </a:xfrm>
          <a:prstGeom prst="rect">
            <a:avLst/>
          </a:prstGeom>
          <a:noFill/>
        </p:spPr>
        <p:txBody>
          <a:bodyPr wrap="square" rtlCol="0">
            <a:spAutoFit/>
          </a:bodyPr>
          <a:lstStyle/>
          <a:p>
            <a:pPr algn="ctr"/>
            <a:r>
              <a:rPr lang="en-US" sz="3200" b="1" dirty="0">
                <a:cs typeface="Times New Roman" panose="02020603050405020304" pitchFamily="18" charset="0"/>
              </a:rPr>
              <a:t>Lithium-Ion Safety Events </a:t>
            </a:r>
            <a:br>
              <a:rPr lang="en-US" sz="3200" b="1" dirty="0">
                <a:cs typeface="Times New Roman" panose="02020603050405020304" pitchFamily="18" charset="0"/>
              </a:rPr>
            </a:br>
            <a:r>
              <a:rPr lang="en-US" sz="3200" b="1" dirty="0">
                <a:solidFill>
                  <a:schemeClr val="tx1">
                    <a:lumMod val="50000"/>
                    <a:lumOff val="50000"/>
                  </a:schemeClr>
                </a:solidFill>
                <a:cs typeface="Times New Roman" panose="02020603050405020304" pitchFamily="18" charset="0"/>
              </a:rPr>
              <a:t>Stationary Energy Storage Systems</a:t>
            </a:r>
          </a:p>
          <a:p>
            <a:pPr algn="ctr"/>
            <a:r>
              <a:rPr lang="en-US" sz="3200" b="1" dirty="0">
                <a:solidFill>
                  <a:schemeClr val="tx1">
                    <a:lumMod val="50000"/>
                    <a:lumOff val="50000"/>
                  </a:schemeClr>
                </a:solidFill>
                <a:cs typeface="Times New Roman" panose="02020603050405020304" pitchFamily="18" charset="0"/>
              </a:rPr>
              <a:t>Electric Vehicles </a:t>
            </a:r>
            <a:br>
              <a:rPr lang="en-US" sz="3200" b="1" dirty="0">
                <a:cs typeface="Times New Roman" panose="02020603050405020304" pitchFamily="18" charset="0"/>
              </a:rPr>
            </a:br>
            <a:endParaRPr lang="en-US" sz="3200" b="1" dirty="0">
              <a:cs typeface="Times New Roman" panose="02020603050405020304" pitchFamily="18" charset="0"/>
            </a:endParaRPr>
          </a:p>
        </p:txBody>
      </p:sp>
    </p:spTree>
    <p:extLst>
      <p:ext uri="{BB962C8B-B14F-4D97-AF65-F5344CB8AC3E}">
        <p14:creationId xmlns:p14="http://schemas.microsoft.com/office/powerpoint/2010/main" val="4182325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4">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6">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imeline&#10;&#10;Description automatically generated">
            <a:extLst>
              <a:ext uri="{FF2B5EF4-FFF2-40B4-BE49-F238E27FC236}">
                <a16:creationId xmlns:a16="http://schemas.microsoft.com/office/drawing/2014/main" id="{98460908-7E95-4B87-9C3D-91D75A04A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477" y="1634740"/>
            <a:ext cx="9951041" cy="3582374"/>
          </a:xfrm>
          <a:prstGeom prst="rect">
            <a:avLst/>
          </a:prstGeom>
        </p:spPr>
      </p:pic>
      <p:sp>
        <p:nvSpPr>
          <p:cNvPr id="2" name="Slide Number Placeholder 1">
            <a:extLst>
              <a:ext uri="{FF2B5EF4-FFF2-40B4-BE49-F238E27FC236}">
                <a16:creationId xmlns:a16="http://schemas.microsoft.com/office/drawing/2014/main" id="{105CA72C-D755-4003-890E-EBB69785AA1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EA8C401-A2BD-4D06-97FE-3AA57410EB38}" type="slidenum">
              <a:rPr lang="en-US" smtClean="0">
                <a:solidFill>
                  <a:srgbClr val="FFFFFF"/>
                </a:solidFill>
              </a:rPr>
              <a:pPr>
                <a:spcAft>
                  <a:spcPts val="600"/>
                </a:spcAft>
              </a:pPr>
              <a:t>16</a:t>
            </a:fld>
            <a:endParaRPr lang="en-US">
              <a:solidFill>
                <a:srgbClr val="FFFFFF"/>
              </a:solidFill>
            </a:endParaRPr>
          </a:p>
        </p:txBody>
      </p:sp>
      <p:sp>
        <p:nvSpPr>
          <p:cNvPr id="7" name="TextBox 6">
            <a:extLst>
              <a:ext uri="{FF2B5EF4-FFF2-40B4-BE49-F238E27FC236}">
                <a16:creationId xmlns:a16="http://schemas.microsoft.com/office/drawing/2014/main" id="{67281FC5-8622-4FF8-AF63-A1E2325E900B}"/>
              </a:ext>
            </a:extLst>
          </p:cNvPr>
          <p:cNvSpPr txBox="1"/>
          <p:nvPr/>
        </p:nvSpPr>
        <p:spPr>
          <a:xfrm>
            <a:off x="3383280" y="18562"/>
            <a:ext cx="6832600" cy="461665"/>
          </a:xfrm>
          <a:prstGeom prst="rect">
            <a:avLst/>
          </a:prstGeom>
          <a:noFill/>
        </p:spPr>
        <p:txBody>
          <a:bodyPr wrap="square" rtlCol="0">
            <a:spAutoFit/>
          </a:bodyPr>
          <a:lstStyle/>
          <a:p>
            <a:r>
              <a:rPr lang="en-US" sz="2400" b="1" dirty="0">
                <a:solidFill>
                  <a:schemeClr val="bg1"/>
                </a:solidFill>
              </a:rPr>
              <a:t>NOTABLE EVENTS - STATIONARY STORAGE</a:t>
            </a:r>
          </a:p>
        </p:txBody>
      </p:sp>
    </p:spTree>
    <p:extLst>
      <p:ext uri="{BB962C8B-B14F-4D97-AF65-F5344CB8AC3E}">
        <p14:creationId xmlns:p14="http://schemas.microsoft.com/office/powerpoint/2010/main" val="1214095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 timeline&#10;&#10;Description automatically generated">
            <a:extLst>
              <a:ext uri="{FF2B5EF4-FFF2-40B4-BE49-F238E27FC236}">
                <a16:creationId xmlns:a16="http://schemas.microsoft.com/office/drawing/2014/main" id="{07878E92-49B1-4D9E-BC43-8BFC756F2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915" y="1123527"/>
            <a:ext cx="8898164" cy="4604800"/>
          </a:xfrm>
          <a:prstGeom prst="rect">
            <a:avLst/>
          </a:prstGeom>
        </p:spPr>
      </p:pic>
      <p:sp>
        <p:nvSpPr>
          <p:cNvPr id="2" name="Slide Number Placeholder 1">
            <a:extLst>
              <a:ext uri="{FF2B5EF4-FFF2-40B4-BE49-F238E27FC236}">
                <a16:creationId xmlns:a16="http://schemas.microsoft.com/office/drawing/2014/main" id="{105CA72C-D755-4003-890E-EBB69785AA1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EA8C401-A2BD-4D06-97FE-3AA57410EB38}" type="slidenum">
              <a:rPr lang="en-US" smtClean="0">
                <a:solidFill>
                  <a:srgbClr val="FFFFFF"/>
                </a:solidFill>
              </a:rPr>
              <a:pPr>
                <a:spcAft>
                  <a:spcPts val="600"/>
                </a:spcAft>
              </a:pPr>
              <a:t>17</a:t>
            </a:fld>
            <a:endParaRPr lang="en-US">
              <a:solidFill>
                <a:srgbClr val="FFFFFF"/>
              </a:solidFill>
            </a:endParaRPr>
          </a:p>
        </p:txBody>
      </p:sp>
      <p:sp>
        <p:nvSpPr>
          <p:cNvPr id="7" name="TextBox 6">
            <a:extLst>
              <a:ext uri="{FF2B5EF4-FFF2-40B4-BE49-F238E27FC236}">
                <a16:creationId xmlns:a16="http://schemas.microsoft.com/office/drawing/2014/main" id="{3341EF60-4B4A-4FE8-96A5-70B863F2CE8C}"/>
              </a:ext>
            </a:extLst>
          </p:cNvPr>
          <p:cNvSpPr txBox="1"/>
          <p:nvPr/>
        </p:nvSpPr>
        <p:spPr>
          <a:xfrm>
            <a:off x="3383280" y="18562"/>
            <a:ext cx="6832600" cy="461665"/>
          </a:xfrm>
          <a:prstGeom prst="rect">
            <a:avLst/>
          </a:prstGeom>
          <a:noFill/>
        </p:spPr>
        <p:txBody>
          <a:bodyPr wrap="square" rtlCol="0">
            <a:spAutoFit/>
          </a:bodyPr>
          <a:lstStyle/>
          <a:p>
            <a:r>
              <a:rPr lang="en-US" sz="2400" b="1" dirty="0">
                <a:solidFill>
                  <a:schemeClr val="bg1"/>
                </a:solidFill>
              </a:rPr>
              <a:t>RECENT EVENTS – ELECTRIC VEHICLES</a:t>
            </a:r>
          </a:p>
        </p:txBody>
      </p:sp>
    </p:spTree>
    <p:extLst>
      <p:ext uri="{BB962C8B-B14F-4D97-AF65-F5344CB8AC3E}">
        <p14:creationId xmlns:p14="http://schemas.microsoft.com/office/powerpoint/2010/main" val="2262847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6D405C-4724-4CD0-8F33-1E981595B0CB}"/>
              </a:ext>
            </a:extLst>
          </p:cNvPr>
          <p:cNvSpPr>
            <a:spLocks noGrp="1"/>
          </p:cNvSpPr>
          <p:nvPr>
            <p:ph type="sldNum" sz="quarter" idx="12"/>
          </p:nvPr>
        </p:nvSpPr>
        <p:spPr/>
        <p:txBody>
          <a:bodyPr/>
          <a:lstStyle/>
          <a:p>
            <a:fld id="{DEA8C401-A2BD-4D06-97FE-3AA57410EB38}" type="slidenum">
              <a:rPr lang="en-US" smtClean="0"/>
              <a:pPr/>
              <a:t>18</a:t>
            </a:fld>
            <a:endParaRPr lang="en-US"/>
          </a:p>
        </p:txBody>
      </p:sp>
      <p:sp>
        <p:nvSpPr>
          <p:cNvPr id="5" name="TextBox 4">
            <a:extLst>
              <a:ext uri="{FF2B5EF4-FFF2-40B4-BE49-F238E27FC236}">
                <a16:creationId xmlns:a16="http://schemas.microsoft.com/office/drawing/2014/main" id="{390C0DFD-077A-4DCD-9E5B-2D566D92D77B}"/>
              </a:ext>
            </a:extLst>
          </p:cNvPr>
          <p:cNvSpPr txBox="1"/>
          <p:nvPr/>
        </p:nvSpPr>
        <p:spPr>
          <a:xfrm>
            <a:off x="2093429" y="1790735"/>
            <a:ext cx="8342657" cy="3539430"/>
          </a:xfrm>
          <a:prstGeom prst="rect">
            <a:avLst/>
          </a:prstGeom>
          <a:noFill/>
        </p:spPr>
        <p:txBody>
          <a:bodyPr wrap="square" rtlCol="0">
            <a:spAutoFit/>
          </a:bodyPr>
          <a:lstStyle/>
          <a:p>
            <a:pPr algn="ctr"/>
            <a:r>
              <a:rPr lang="en-US" sz="3200" b="1" dirty="0">
                <a:cs typeface="Times New Roman" panose="02020603050405020304" pitchFamily="18" charset="0"/>
              </a:rPr>
              <a:t>Safety Trends – Chemistry and Battery Cells</a:t>
            </a:r>
          </a:p>
          <a:p>
            <a:pPr algn="ctr"/>
            <a:r>
              <a:rPr lang="en-US" sz="3200" b="1" dirty="0">
                <a:solidFill>
                  <a:schemeClr val="tx1">
                    <a:lumMod val="50000"/>
                    <a:lumOff val="50000"/>
                  </a:schemeClr>
                </a:solidFill>
                <a:cs typeface="Times New Roman" panose="02020603050405020304" pitchFamily="18" charset="0"/>
              </a:rPr>
              <a:t>Cell Packaging </a:t>
            </a:r>
          </a:p>
          <a:p>
            <a:pPr algn="ctr"/>
            <a:r>
              <a:rPr lang="en-US" sz="3200" b="1" dirty="0">
                <a:solidFill>
                  <a:schemeClr val="tx1">
                    <a:lumMod val="50000"/>
                    <a:lumOff val="50000"/>
                  </a:schemeClr>
                </a:solidFill>
                <a:cs typeface="Times New Roman" panose="02020603050405020304" pitchFamily="18" charset="0"/>
              </a:rPr>
              <a:t>Cell Chemistry</a:t>
            </a:r>
          </a:p>
          <a:p>
            <a:pPr algn="ctr"/>
            <a:r>
              <a:rPr lang="en-US" sz="3200" b="1" dirty="0">
                <a:solidFill>
                  <a:schemeClr val="tx1">
                    <a:lumMod val="50000"/>
                    <a:lumOff val="50000"/>
                  </a:schemeClr>
                </a:solidFill>
                <a:cs typeface="Times New Roman" panose="02020603050405020304" pitchFamily="18" charset="0"/>
              </a:rPr>
              <a:t>Electrolytes </a:t>
            </a:r>
          </a:p>
          <a:p>
            <a:pPr algn="ctr"/>
            <a:r>
              <a:rPr lang="en-US" sz="3200" b="1" dirty="0">
                <a:solidFill>
                  <a:schemeClr val="tx1">
                    <a:lumMod val="50000"/>
                    <a:lumOff val="50000"/>
                  </a:schemeClr>
                </a:solidFill>
                <a:cs typeface="Times New Roman" panose="02020603050405020304" pitchFamily="18" charset="0"/>
              </a:rPr>
              <a:t>Separators </a:t>
            </a:r>
          </a:p>
          <a:p>
            <a:pPr algn="ctr"/>
            <a:r>
              <a:rPr lang="en-US" sz="3200" b="1" dirty="0">
                <a:solidFill>
                  <a:schemeClr val="tx1">
                    <a:lumMod val="50000"/>
                    <a:lumOff val="50000"/>
                  </a:schemeClr>
                </a:solidFill>
                <a:cs typeface="Times New Roman" panose="02020603050405020304" pitchFamily="18" charset="0"/>
              </a:rPr>
              <a:t>Modules </a:t>
            </a:r>
          </a:p>
          <a:p>
            <a:pPr algn="ctr"/>
            <a:endParaRPr lang="en-US" sz="3200" b="1" dirty="0">
              <a:solidFill>
                <a:schemeClr val="tx1">
                  <a:lumMod val="50000"/>
                  <a:lumOff val="50000"/>
                </a:schemeClr>
              </a:solidFill>
              <a:cs typeface="Times New Roman" panose="02020603050405020304" pitchFamily="18" charset="0"/>
            </a:endParaRPr>
          </a:p>
        </p:txBody>
      </p:sp>
    </p:spTree>
    <p:extLst>
      <p:ext uri="{BB962C8B-B14F-4D97-AF65-F5344CB8AC3E}">
        <p14:creationId xmlns:p14="http://schemas.microsoft.com/office/powerpoint/2010/main" val="3777060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F98DF34-164E-474C-9315-957D405AEDA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EA8C401-A2BD-4D06-97FE-3AA57410EB38}" type="slidenum">
              <a:rPr lang="en-US">
                <a:solidFill>
                  <a:srgbClr val="FFFFFF"/>
                </a:solidFill>
              </a:rPr>
              <a:pPr>
                <a:spcAft>
                  <a:spcPts val="600"/>
                </a:spcAft>
              </a:pPr>
              <a:t>19</a:t>
            </a:fld>
            <a:endParaRPr lang="en-US">
              <a:solidFill>
                <a:srgbClr val="FFFFFF"/>
              </a:solidFill>
            </a:endParaRPr>
          </a:p>
        </p:txBody>
      </p:sp>
      <p:sp>
        <p:nvSpPr>
          <p:cNvPr id="6" name="TextBox 5">
            <a:extLst>
              <a:ext uri="{FF2B5EF4-FFF2-40B4-BE49-F238E27FC236}">
                <a16:creationId xmlns:a16="http://schemas.microsoft.com/office/drawing/2014/main" id="{6474AAF0-EE04-4BF2-85C2-492941E6A1D3}"/>
              </a:ext>
            </a:extLst>
          </p:cNvPr>
          <p:cNvSpPr txBox="1"/>
          <p:nvPr/>
        </p:nvSpPr>
        <p:spPr>
          <a:xfrm>
            <a:off x="614862" y="742735"/>
            <a:ext cx="3173180" cy="1015663"/>
          </a:xfrm>
          <a:prstGeom prst="rect">
            <a:avLst/>
          </a:prstGeom>
          <a:noFill/>
        </p:spPr>
        <p:txBody>
          <a:bodyPr wrap="square" rtlCol="0">
            <a:spAutoFit/>
          </a:bodyPr>
          <a:lstStyle/>
          <a:p>
            <a:r>
              <a:rPr lang="en-US" b="1" dirty="0"/>
              <a:t>Burst Disk</a:t>
            </a:r>
          </a:p>
          <a:p>
            <a:r>
              <a:rPr lang="en-US" sz="1400" dirty="0"/>
              <a:t>Initiated by high inner pressure, will break open when internal pressure exceeds a threshold and releases gas.</a:t>
            </a:r>
          </a:p>
        </p:txBody>
      </p:sp>
      <p:sp>
        <p:nvSpPr>
          <p:cNvPr id="8" name="TextBox 7">
            <a:extLst>
              <a:ext uri="{FF2B5EF4-FFF2-40B4-BE49-F238E27FC236}">
                <a16:creationId xmlns:a16="http://schemas.microsoft.com/office/drawing/2014/main" id="{3DC6AA09-BD3D-4BFA-A52E-894DB08D4BD2}"/>
              </a:ext>
            </a:extLst>
          </p:cNvPr>
          <p:cNvSpPr txBox="1"/>
          <p:nvPr/>
        </p:nvSpPr>
        <p:spPr>
          <a:xfrm>
            <a:off x="614862" y="4819513"/>
            <a:ext cx="3851998" cy="1446550"/>
          </a:xfrm>
          <a:prstGeom prst="rect">
            <a:avLst/>
          </a:prstGeom>
          <a:noFill/>
        </p:spPr>
        <p:txBody>
          <a:bodyPr wrap="square" rtlCol="0">
            <a:spAutoFit/>
          </a:bodyPr>
          <a:lstStyle/>
          <a:p>
            <a:r>
              <a:rPr lang="en-US" b="1" dirty="0"/>
              <a:t>Nail Safety Device</a:t>
            </a:r>
          </a:p>
          <a:p>
            <a:r>
              <a:rPr lang="en-US" sz="1400" dirty="0"/>
              <a:t>Metal sheet is used as the nail safety device to protect inner cell components from nail penetration. During a short circuit event, NSD sheet can dilute the current flow to avoid overheating from the concentrated current flow.</a:t>
            </a:r>
          </a:p>
        </p:txBody>
      </p:sp>
      <p:pic>
        <p:nvPicPr>
          <p:cNvPr id="10" name="Picture 9" descr="A picture containing table, toy&#10;&#10;Description automatically generated">
            <a:extLst>
              <a:ext uri="{FF2B5EF4-FFF2-40B4-BE49-F238E27FC236}">
                <a16:creationId xmlns:a16="http://schemas.microsoft.com/office/drawing/2014/main" id="{81C36396-1F24-48A1-B5E1-C3E5671542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9203" y="2164139"/>
            <a:ext cx="3593594" cy="4101924"/>
          </a:xfrm>
          <a:prstGeom prst="rect">
            <a:avLst/>
          </a:prstGeom>
        </p:spPr>
      </p:pic>
      <p:sp>
        <p:nvSpPr>
          <p:cNvPr id="12" name="TextBox 11">
            <a:extLst>
              <a:ext uri="{FF2B5EF4-FFF2-40B4-BE49-F238E27FC236}">
                <a16:creationId xmlns:a16="http://schemas.microsoft.com/office/drawing/2014/main" id="{55A1813C-EC64-40FE-87AA-CADD44F60E7D}"/>
              </a:ext>
            </a:extLst>
          </p:cNvPr>
          <p:cNvSpPr txBox="1"/>
          <p:nvPr/>
        </p:nvSpPr>
        <p:spPr>
          <a:xfrm>
            <a:off x="4186586" y="648659"/>
            <a:ext cx="3593594" cy="1446550"/>
          </a:xfrm>
          <a:prstGeom prst="rect">
            <a:avLst/>
          </a:prstGeom>
          <a:noFill/>
        </p:spPr>
        <p:txBody>
          <a:bodyPr wrap="square" rtlCol="0">
            <a:spAutoFit/>
          </a:bodyPr>
          <a:lstStyle/>
          <a:p>
            <a:r>
              <a:rPr lang="en-US" b="1" dirty="0"/>
              <a:t>Overcharge Safety Device</a:t>
            </a:r>
          </a:p>
          <a:p>
            <a:r>
              <a:rPr lang="en-US" sz="1400" dirty="0"/>
              <a:t>OSD membrane breaks the circuit open once the cell’s inner pressure threshold is reached, by creating an external short circuit event to trigger the to stop battery cell from further charging/discharging operations.</a:t>
            </a:r>
            <a:endParaRPr lang="en-US" dirty="0"/>
          </a:p>
        </p:txBody>
      </p:sp>
      <p:pic>
        <p:nvPicPr>
          <p:cNvPr id="13" name="Picture 12" descr="A picture containing refrigerator&#10;&#10;Description automatically generated">
            <a:extLst>
              <a:ext uri="{FF2B5EF4-FFF2-40B4-BE49-F238E27FC236}">
                <a16:creationId xmlns:a16="http://schemas.microsoft.com/office/drawing/2014/main" id="{B78BF0D8-89DD-4F3D-BFFA-264812A3644E}"/>
              </a:ext>
            </a:extLst>
          </p:cNvPr>
          <p:cNvPicPr>
            <a:picLocks noChangeAspect="1"/>
          </p:cNvPicPr>
          <p:nvPr/>
        </p:nvPicPr>
        <p:blipFill rotWithShape="1">
          <a:blip r:embed="rId3">
            <a:extLst>
              <a:ext uri="{28A0092B-C50C-407E-A947-70E740481C1C}">
                <a14:useLocalDpi xmlns:a14="http://schemas.microsoft.com/office/drawing/2010/main" val="0"/>
              </a:ext>
            </a:extLst>
          </a:blip>
          <a:srcRect l="10437" t="6755" r="10044" b="8301"/>
          <a:stretch/>
        </p:blipFill>
        <p:spPr>
          <a:xfrm>
            <a:off x="8779516" y="2046473"/>
            <a:ext cx="2574284" cy="4124908"/>
          </a:xfrm>
          <a:prstGeom prst="rect">
            <a:avLst/>
          </a:prstGeom>
        </p:spPr>
      </p:pic>
      <p:sp>
        <p:nvSpPr>
          <p:cNvPr id="14" name="TextBox 13">
            <a:extLst>
              <a:ext uri="{FF2B5EF4-FFF2-40B4-BE49-F238E27FC236}">
                <a16:creationId xmlns:a16="http://schemas.microsoft.com/office/drawing/2014/main" id="{49E36173-0BAB-47BF-8644-D2483C646DD2}"/>
              </a:ext>
            </a:extLst>
          </p:cNvPr>
          <p:cNvSpPr txBox="1"/>
          <p:nvPr/>
        </p:nvSpPr>
        <p:spPr>
          <a:xfrm>
            <a:off x="8351446" y="700006"/>
            <a:ext cx="3398411" cy="1231106"/>
          </a:xfrm>
          <a:prstGeom prst="rect">
            <a:avLst/>
          </a:prstGeom>
          <a:noFill/>
        </p:spPr>
        <p:txBody>
          <a:bodyPr wrap="square" rtlCol="0">
            <a:spAutoFit/>
          </a:bodyPr>
          <a:lstStyle/>
          <a:p>
            <a:r>
              <a:rPr lang="en-US" b="1" dirty="0"/>
              <a:t>Thermal Fusing</a:t>
            </a:r>
          </a:p>
          <a:p>
            <a:r>
              <a:rPr lang="en-US" sz="1400" dirty="0"/>
              <a:t>Internal fuse opens when temperature or current exceeds threshold. Removes the cell from further charging/discharging operations.</a:t>
            </a:r>
            <a:endParaRPr lang="en-US" dirty="0"/>
          </a:p>
        </p:txBody>
      </p:sp>
      <p:sp>
        <p:nvSpPr>
          <p:cNvPr id="3" name="TextBox 2">
            <a:extLst>
              <a:ext uri="{FF2B5EF4-FFF2-40B4-BE49-F238E27FC236}">
                <a16:creationId xmlns:a16="http://schemas.microsoft.com/office/drawing/2014/main" id="{15B05944-10D0-4C8B-9C4E-1A03D45B03C9}"/>
              </a:ext>
            </a:extLst>
          </p:cNvPr>
          <p:cNvSpPr txBox="1"/>
          <p:nvPr/>
        </p:nvSpPr>
        <p:spPr>
          <a:xfrm>
            <a:off x="3383280" y="18562"/>
            <a:ext cx="6832600" cy="461665"/>
          </a:xfrm>
          <a:prstGeom prst="rect">
            <a:avLst/>
          </a:prstGeom>
          <a:noFill/>
        </p:spPr>
        <p:txBody>
          <a:bodyPr wrap="square" rtlCol="0">
            <a:spAutoFit/>
          </a:bodyPr>
          <a:lstStyle/>
          <a:p>
            <a:r>
              <a:rPr lang="en-US" sz="2400" b="1" dirty="0">
                <a:solidFill>
                  <a:schemeClr val="bg1"/>
                </a:solidFill>
              </a:rPr>
              <a:t>CELL PACKAGING SAFETY MECHANISMS</a:t>
            </a:r>
          </a:p>
        </p:txBody>
      </p:sp>
      <p:pic>
        <p:nvPicPr>
          <p:cNvPr id="4" name="Picture 3">
            <a:extLst>
              <a:ext uri="{FF2B5EF4-FFF2-40B4-BE49-F238E27FC236}">
                <a16:creationId xmlns:a16="http://schemas.microsoft.com/office/drawing/2014/main" id="{79E4BE16-92A5-434D-B6F0-8D1FB4D0EB25}"/>
              </a:ext>
            </a:extLst>
          </p:cNvPr>
          <p:cNvPicPr>
            <a:picLocks noChangeAspect="1"/>
          </p:cNvPicPr>
          <p:nvPr/>
        </p:nvPicPr>
        <p:blipFill>
          <a:blip r:embed="rId4"/>
          <a:stretch>
            <a:fillRect/>
          </a:stretch>
        </p:blipFill>
        <p:spPr>
          <a:xfrm>
            <a:off x="587261" y="2028017"/>
            <a:ext cx="3088191" cy="2089701"/>
          </a:xfrm>
          <a:prstGeom prst="rect">
            <a:avLst/>
          </a:prstGeom>
        </p:spPr>
      </p:pic>
    </p:spTree>
    <p:extLst>
      <p:ext uri="{BB962C8B-B14F-4D97-AF65-F5344CB8AC3E}">
        <p14:creationId xmlns:p14="http://schemas.microsoft.com/office/powerpoint/2010/main" val="878201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1"/>
          </p:nvPr>
        </p:nvSpPr>
        <p:spPr>
          <a:xfrm>
            <a:off x="1981200" y="6629400"/>
            <a:ext cx="2135188" cy="228600"/>
          </a:xfrm>
        </p:spPr>
        <p:txBody>
          <a:bodyPr/>
          <a:lstStyle/>
          <a:p>
            <a:pPr>
              <a:defRPr/>
            </a:pPr>
            <a:fld id="{59EBA42E-6EBF-496A-BF48-FBA3767958FB}" type="slidenum">
              <a:rPr lang="en-US" smtClean="0"/>
              <a:pPr>
                <a:defRPr/>
              </a:pPr>
              <a:t>2</a:t>
            </a:fld>
            <a:endParaRPr lang="en-US"/>
          </a:p>
        </p:txBody>
      </p:sp>
      <p:sp>
        <p:nvSpPr>
          <p:cNvPr id="5" name="Rectangle 4">
            <a:extLst>
              <a:ext uri="{FF2B5EF4-FFF2-40B4-BE49-F238E27FC236}">
                <a16:creationId xmlns:a16="http://schemas.microsoft.com/office/drawing/2014/main" id="{79A1ECA9-A98A-4177-96F2-C36C26AC3EC5}"/>
              </a:ext>
            </a:extLst>
          </p:cNvPr>
          <p:cNvSpPr/>
          <p:nvPr/>
        </p:nvSpPr>
        <p:spPr>
          <a:xfrm>
            <a:off x="1524001" y="857250"/>
            <a:ext cx="7675323" cy="934496"/>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95794208-BAA5-4656-AE30-A0F39D59777E}"/>
              </a:ext>
            </a:extLst>
          </p:cNvPr>
          <p:cNvSpPr>
            <a:spLocks noGrp="1"/>
          </p:cNvSpPr>
          <p:nvPr>
            <p:ph type="title"/>
          </p:nvPr>
        </p:nvSpPr>
        <p:spPr>
          <a:xfrm>
            <a:off x="1780674" y="793292"/>
            <a:ext cx="8229600" cy="914400"/>
          </a:xfrm>
        </p:spPr>
        <p:txBody>
          <a:bodyPr>
            <a:normAutofit/>
          </a:bodyPr>
          <a:lstStyle/>
          <a:p>
            <a:r>
              <a:rPr lang="en-US" sz="4000" b="1">
                <a:solidFill>
                  <a:schemeClr val="bg1"/>
                </a:solidFill>
              </a:rPr>
              <a:t>Agenda</a:t>
            </a:r>
          </a:p>
        </p:txBody>
      </p:sp>
      <p:sp>
        <p:nvSpPr>
          <p:cNvPr id="6" name="TextBox 5">
            <a:extLst>
              <a:ext uri="{FF2B5EF4-FFF2-40B4-BE49-F238E27FC236}">
                <a16:creationId xmlns:a16="http://schemas.microsoft.com/office/drawing/2014/main" id="{5FEF1B14-37A2-4ECB-A45D-129BCC80FC1D}"/>
              </a:ext>
            </a:extLst>
          </p:cNvPr>
          <p:cNvSpPr txBox="1"/>
          <p:nvPr/>
        </p:nvSpPr>
        <p:spPr>
          <a:xfrm>
            <a:off x="1681994" y="1864361"/>
            <a:ext cx="7517330"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t>Introduction</a:t>
            </a:r>
          </a:p>
          <a:p>
            <a:pPr marL="342900" indent="-342900">
              <a:buFont typeface="Arial" panose="020B0604020202020204" pitchFamily="34" charset="0"/>
              <a:buChar char="•"/>
            </a:pPr>
            <a:r>
              <a:rPr lang="en-US" sz="2400" dirty="0"/>
              <a:t>Energy Storage </a:t>
            </a:r>
          </a:p>
          <a:p>
            <a:pPr marL="342900" indent="-342900">
              <a:buFont typeface="Arial" panose="020B0604020202020204" pitchFamily="34" charset="0"/>
              <a:buChar char="•"/>
            </a:pPr>
            <a:r>
              <a:rPr lang="en-US" sz="2400" dirty="0"/>
              <a:t>Lithium-Ion Battery Technology</a:t>
            </a:r>
          </a:p>
          <a:p>
            <a:pPr marL="342900" indent="-342900">
              <a:buFont typeface="Arial" panose="020B0604020202020204" pitchFamily="34" charset="0"/>
              <a:buChar char="•"/>
            </a:pPr>
            <a:r>
              <a:rPr lang="en-US" sz="2400" dirty="0"/>
              <a:t>Recent and Notable Lithium-Ion Events</a:t>
            </a:r>
          </a:p>
          <a:p>
            <a:pPr marL="342900" indent="-342900">
              <a:buFont typeface="Arial" panose="020B0604020202020204" pitchFamily="34" charset="0"/>
              <a:buChar char="•"/>
            </a:pPr>
            <a:r>
              <a:rPr lang="en-US" sz="2400" dirty="0"/>
              <a:t>Safety Trends</a:t>
            </a:r>
          </a:p>
          <a:p>
            <a:pPr marL="342900" indent="-342900">
              <a:buFont typeface="Arial" panose="020B0604020202020204" pitchFamily="34" charset="0"/>
              <a:buChar char="•"/>
            </a:pPr>
            <a:r>
              <a:rPr lang="en-US" sz="2400" dirty="0"/>
              <a:t>	Chemistry and Battery Cells</a:t>
            </a:r>
          </a:p>
          <a:p>
            <a:pPr marL="342900" indent="-342900">
              <a:buFont typeface="Arial" panose="020B0604020202020204" pitchFamily="34" charset="0"/>
              <a:buChar char="•"/>
            </a:pPr>
            <a:r>
              <a:rPr lang="en-US" sz="2400" dirty="0"/>
              <a:t>	Battery Systems </a:t>
            </a:r>
          </a:p>
          <a:p>
            <a:pPr marL="342900" indent="-342900">
              <a:buFont typeface="Arial" panose="020B0604020202020204" pitchFamily="34" charset="0"/>
              <a:buChar char="•"/>
            </a:pPr>
            <a:r>
              <a:rPr lang="en-US" sz="2400" dirty="0"/>
              <a:t>	Hazard Analysis and Large-Scale Fire Testing </a:t>
            </a:r>
          </a:p>
          <a:p>
            <a:pPr marL="342900" indent="-342900">
              <a:buFont typeface="Arial" panose="020B0604020202020204" pitchFamily="34" charset="0"/>
              <a:buChar char="•"/>
            </a:pPr>
            <a:r>
              <a:rPr lang="en-US" sz="2400" dirty="0"/>
              <a:t>Relevant Safety Standards</a:t>
            </a:r>
          </a:p>
        </p:txBody>
      </p:sp>
    </p:spTree>
    <p:extLst>
      <p:ext uri="{BB962C8B-B14F-4D97-AF65-F5344CB8AC3E}">
        <p14:creationId xmlns:p14="http://schemas.microsoft.com/office/powerpoint/2010/main" val="254383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F98DF34-164E-474C-9315-957D405AEDA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EA8C401-A2BD-4D06-97FE-3AA57410EB38}" type="slidenum">
              <a:rPr lang="en-US">
                <a:solidFill>
                  <a:srgbClr val="FFFFFF"/>
                </a:solidFill>
              </a:rPr>
              <a:pPr>
                <a:spcAft>
                  <a:spcPts val="600"/>
                </a:spcAft>
              </a:pPr>
              <a:t>20</a:t>
            </a:fld>
            <a:endParaRPr lang="en-US">
              <a:solidFill>
                <a:srgbClr val="FFFFFF"/>
              </a:solidFill>
            </a:endParaRPr>
          </a:p>
        </p:txBody>
      </p:sp>
      <p:sp>
        <p:nvSpPr>
          <p:cNvPr id="3" name="TextBox 2">
            <a:extLst>
              <a:ext uri="{FF2B5EF4-FFF2-40B4-BE49-F238E27FC236}">
                <a16:creationId xmlns:a16="http://schemas.microsoft.com/office/drawing/2014/main" id="{15B05944-10D0-4C8B-9C4E-1A03D45B03C9}"/>
              </a:ext>
            </a:extLst>
          </p:cNvPr>
          <p:cNvSpPr txBox="1"/>
          <p:nvPr/>
        </p:nvSpPr>
        <p:spPr>
          <a:xfrm>
            <a:off x="3383280" y="18562"/>
            <a:ext cx="6832600" cy="461665"/>
          </a:xfrm>
          <a:prstGeom prst="rect">
            <a:avLst/>
          </a:prstGeom>
          <a:noFill/>
        </p:spPr>
        <p:txBody>
          <a:bodyPr wrap="square" rtlCol="0">
            <a:spAutoFit/>
          </a:bodyPr>
          <a:lstStyle/>
          <a:p>
            <a:r>
              <a:rPr lang="en-US" sz="2400" b="1" dirty="0">
                <a:solidFill>
                  <a:schemeClr val="bg1"/>
                </a:solidFill>
              </a:rPr>
              <a:t>CELL CHEMISTRY – LITHIUM IRON PHOSPHATE</a:t>
            </a:r>
          </a:p>
        </p:txBody>
      </p:sp>
      <p:pic>
        <p:nvPicPr>
          <p:cNvPr id="17" name="Picture 16" descr="Chart, funnel chart&#10;&#10;Description automatically generated">
            <a:extLst>
              <a:ext uri="{FF2B5EF4-FFF2-40B4-BE49-F238E27FC236}">
                <a16:creationId xmlns:a16="http://schemas.microsoft.com/office/drawing/2014/main" id="{DC46B6F0-57C9-4D71-9E42-0A0E973DB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5014" y="622384"/>
            <a:ext cx="5132678" cy="4282751"/>
          </a:xfrm>
          <a:prstGeom prst="rect">
            <a:avLst/>
          </a:prstGeom>
        </p:spPr>
      </p:pic>
      <p:sp>
        <p:nvSpPr>
          <p:cNvPr id="18" name="TextBox 17">
            <a:extLst>
              <a:ext uri="{FF2B5EF4-FFF2-40B4-BE49-F238E27FC236}">
                <a16:creationId xmlns:a16="http://schemas.microsoft.com/office/drawing/2014/main" id="{D654DA79-7949-4E3F-B5C6-499830BB09BF}"/>
              </a:ext>
            </a:extLst>
          </p:cNvPr>
          <p:cNvSpPr txBox="1"/>
          <p:nvPr/>
        </p:nvSpPr>
        <p:spPr>
          <a:xfrm>
            <a:off x="6930004" y="4775833"/>
            <a:ext cx="1392902" cy="246221"/>
          </a:xfrm>
          <a:prstGeom prst="rect">
            <a:avLst/>
          </a:prstGeom>
          <a:noFill/>
        </p:spPr>
        <p:txBody>
          <a:bodyPr wrap="square" rtlCol="0">
            <a:spAutoFit/>
          </a:bodyPr>
          <a:lstStyle/>
          <a:p>
            <a:r>
              <a:rPr lang="en-US" sz="1000" dirty="0"/>
              <a:t>Source:  </a:t>
            </a:r>
            <a:r>
              <a:rPr lang="en-US" sz="1000" dirty="0" err="1"/>
              <a:t>WoodMac</a:t>
            </a:r>
            <a:endParaRPr lang="en-US" sz="1000" dirty="0"/>
          </a:p>
        </p:txBody>
      </p:sp>
      <p:sp>
        <p:nvSpPr>
          <p:cNvPr id="20" name="TextBox 19">
            <a:extLst>
              <a:ext uri="{FF2B5EF4-FFF2-40B4-BE49-F238E27FC236}">
                <a16:creationId xmlns:a16="http://schemas.microsoft.com/office/drawing/2014/main" id="{A6B85F82-AE3B-44A8-A0A5-44BEC36915D1}"/>
              </a:ext>
            </a:extLst>
          </p:cNvPr>
          <p:cNvSpPr txBox="1"/>
          <p:nvPr/>
        </p:nvSpPr>
        <p:spPr>
          <a:xfrm>
            <a:off x="624308" y="678953"/>
            <a:ext cx="5977808" cy="923330"/>
          </a:xfrm>
          <a:prstGeom prst="rect">
            <a:avLst/>
          </a:prstGeom>
          <a:noFill/>
        </p:spPr>
        <p:txBody>
          <a:bodyPr wrap="square">
            <a:spAutoFit/>
          </a:bodyPr>
          <a:lstStyle/>
          <a:p>
            <a:r>
              <a:rPr lang="en-US" dirty="0"/>
              <a:t>Lithium Iron Phosphate, or ‘LFP’, is known as more stable chemistry, which means the temperature threshold for thermal runaway (or fire) is higher than that of NCM</a:t>
            </a:r>
          </a:p>
        </p:txBody>
      </p:sp>
      <p:pic>
        <p:nvPicPr>
          <p:cNvPr id="22" name="Picture 21" descr="Chart, line chart&#10;&#10;Description automatically generated">
            <a:extLst>
              <a:ext uri="{FF2B5EF4-FFF2-40B4-BE49-F238E27FC236}">
                <a16:creationId xmlns:a16="http://schemas.microsoft.com/office/drawing/2014/main" id="{D8A63714-8650-470F-95D8-DE3098F5F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52" y="1888419"/>
            <a:ext cx="5828684" cy="3953092"/>
          </a:xfrm>
          <a:prstGeom prst="rect">
            <a:avLst/>
          </a:prstGeom>
        </p:spPr>
      </p:pic>
      <p:sp>
        <p:nvSpPr>
          <p:cNvPr id="23" name="TextBox 22">
            <a:extLst>
              <a:ext uri="{FF2B5EF4-FFF2-40B4-BE49-F238E27FC236}">
                <a16:creationId xmlns:a16="http://schemas.microsoft.com/office/drawing/2014/main" id="{3FC0FE7B-6DC9-4C7A-B39B-979DCA1D288F}"/>
              </a:ext>
            </a:extLst>
          </p:cNvPr>
          <p:cNvSpPr txBox="1"/>
          <p:nvPr/>
        </p:nvSpPr>
        <p:spPr>
          <a:xfrm>
            <a:off x="6799580" y="5022054"/>
            <a:ext cx="4915408" cy="1200329"/>
          </a:xfrm>
          <a:prstGeom prst="rect">
            <a:avLst/>
          </a:prstGeom>
          <a:noFill/>
        </p:spPr>
        <p:txBody>
          <a:bodyPr wrap="square">
            <a:spAutoFit/>
          </a:bodyPr>
          <a:lstStyle/>
          <a:p>
            <a:r>
              <a:rPr lang="en-US" dirty="0"/>
              <a:t>Due to its significantly decreased risk of thermal runaway when compared to nickel-based cathodes and the abundance of primary raw materials - LFP expected to be the predominant chemistry for ESS</a:t>
            </a:r>
          </a:p>
        </p:txBody>
      </p:sp>
    </p:spTree>
    <p:extLst>
      <p:ext uri="{BB962C8B-B14F-4D97-AF65-F5344CB8AC3E}">
        <p14:creationId xmlns:p14="http://schemas.microsoft.com/office/powerpoint/2010/main" val="3709504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F98DF34-164E-474C-9315-957D405AEDA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EA8C401-A2BD-4D06-97FE-3AA57410EB38}" type="slidenum">
              <a:rPr lang="en-US">
                <a:solidFill>
                  <a:srgbClr val="FFFFFF"/>
                </a:solidFill>
              </a:rPr>
              <a:pPr>
                <a:spcAft>
                  <a:spcPts val="600"/>
                </a:spcAft>
              </a:pPr>
              <a:t>21</a:t>
            </a:fld>
            <a:endParaRPr lang="en-US">
              <a:solidFill>
                <a:srgbClr val="FFFFFF"/>
              </a:solidFill>
            </a:endParaRPr>
          </a:p>
        </p:txBody>
      </p:sp>
      <p:sp>
        <p:nvSpPr>
          <p:cNvPr id="5" name="TextBox 4">
            <a:extLst>
              <a:ext uri="{FF2B5EF4-FFF2-40B4-BE49-F238E27FC236}">
                <a16:creationId xmlns:a16="http://schemas.microsoft.com/office/drawing/2014/main" id="{69F327D4-F2C7-4CEF-B5FD-4E0E9491C9E1}"/>
              </a:ext>
            </a:extLst>
          </p:cNvPr>
          <p:cNvSpPr txBox="1"/>
          <p:nvPr/>
        </p:nvSpPr>
        <p:spPr>
          <a:xfrm>
            <a:off x="5351166" y="1086343"/>
            <a:ext cx="5227351" cy="4278094"/>
          </a:xfrm>
          <a:prstGeom prst="rect">
            <a:avLst/>
          </a:prstGeom>
          <a:noFill/>
        </p:spPr>
        <p:txBody>
          <a:bodyPr wrap="square" rtlCol="0">
            <a:spAutoFit/>
          </a:bodyPr>
          <a:lstStyle/>
          <a:p>
            <a:pPr marL="285750" indent="-285750">
              <a:buFont typeface="Wingdings" panose="05000000000000000000" pitchFamily="2" charset="2"/>
              <a:buChar char="q"/>
            </a:pPr>
            <a:r>
              <a:rPr lang="en-US" sz="1700" dirty="0"/>
              <a:t>The solid-state </a:t>
            </a:r>
            <a:r>
              <a:rPr lang="en-US" sz="1700" b="0" i="0" u="none" strike="noStrike" baseline="0" dirty="0"/>
              <a:t>and polymer electrolyte technologies represent the major advancement in next-generation lithium-ion batteries. Batteries constructed using these electrolytes use either a gelled electrolyte or a solid polymer electrolyte.  Organic solvents </a:t>
            </a:r>
            <a:r>
              <a:rPr lang="en-US" sz="1700" dirty="0"/>
              <a:t>are eliminated or greatly reduced in p</a:t>
            </a:r>
            <a:r>
              <a:rPr lang="en-US" sz="1700" b="0" i="0" u="none" strike="noStrike" baseline="0" dirty="0"/>
              <a:t>olymer electrolytes, greatly reducing or eliminating this hazard and increasing the safety of the cell. </a:t>
            </a:r>
          </a:p>
          <a:p>
            <a:endParaRPr lang="en-US" sz="1700" dirty="0">
              <a:solidFill>
                <a:srgbClr val="000000"/>
              </a:solidFill>
            </a:endParaRPr>
          </a:p>
          <a:p>
            <a:pPr marL="285750" indent="-285750">
              <a:buFont typeface="Wingdings" panose="05000000000000000000" pitchFamily="2" charset="2"/>
              <a:buChar char="q"/>
            </a:pPr>
            <a:r>
              <a:rPr lang="en-US" sz="1700" dirty="0">
                <a:solidFill>
                  <a:srgbClr val="000000"/>
                </a:solidFill>
              </a:rPr>
              <a:t>High cost and low ionic conductivity of polymer electrolytes remain substantial barriers to commercialization. </a:t>
            </a:r>
          </a:p>
          <a:p>
            <a:endParaRPr lang="en-US" sz="1700" dirty="0">
              <a:solidFill>
                <a:srgbClr val="000000"/>
              </a:solidFill>
            </a:endParaRPr>
          </a:p>
          <a:p>
            <a:pPr marL="285750" indent="-285750">
              <a:buFont typeface="Wingdings" panose="05000000000000000000" pitchFamily="2" charset="2"/>
              <a:buChar char="q"/>
            </a:pPr>
            <a:r>
              <a:rPr lang="en-US" sz="1700" dirty="0">
                <a:solidFill>
                  <a:srgbClr val="000000"/>
                </a:solidFill>
              </a:rPr>
              <a:t>Semi-solid electrolytes are also in development, these may offer increased performance when compared to the solid-state version while also increasing safety </a:t>
            </a:r>
          </a:p>
        </p:txBody>
      </p:sp>
      <p:sp>
        <p:nvSpPr>
          <p:cNvPr id="6" name="Rectangle 5">
            <a:extLst>
              <a:ext uri="{FF2B5EF4-FFF2-40B4-BE49-F238E27FC236}">
                <a16:creationId xmlns:a16="http://schemas.microsoft.com/office/drawing/2014/main" id="{0212CAFE-0D60-408B-A016-AF2417682DD1}"/>
              </a:ext>
            </a:extLst>
          </p:cNvPr>
          <p:cNvSpPr/>
          <p:nvPr/>
        </p:nvSpPr>
        <p:spPr>
          <a:xfrm>
            <a:off x="1110861" y="1178676"/>
            <a:ext cx="3847032" cy="4093428"/>
          </a:xfrm>
          <a:prstGeom prst="rect">
            <a:avLst/>
          </a:prstGeom>
        </p:spPr>
        <p:txBody>
          <a:bodyPr wrap="square">
            <a:spAutoFit/>
          </a:bodyPr>
          <a:lstStyle/>
          <a:p>
            <a:pPr algn="ctr"/>
            <a:r>
              <a:rPr lang="en-US" sz="2000" b="1" dirty="0">
                <a:solidFill>
                  <a:srgbClr val="000000"/>
                </a:solidFill>
              </a:rPr>
              <a:t>Reducing</a:t>
            </a:r>
            <a:r>
              <a:rPr lang="en-US" sz="2000" dirty="0">
                <a:solidFill>
                  <a:srgbClr val="000000"/>
                </a:solidFill>
              </a:rPr>
              <a:t> the </a:t>
            </a:r>
            <a:r>
              <a:rPr lang="en-US" sz="2000" b="1" dirty="0">
                <a:solidFill>
                  <a:srgbClr val="000000"/>
                </a:solidFill>
              </a:rPr>
              <a:t>risk</a:t>
            </a:r>
            <a:r>
              <a:rPr lang="en-US" sz="2000" dirty="0">
                <a:solidFill>
                  <a:srgbClr val="000000"/>
                </a:solidFill>
              </a:rPr>
              <a:t> of flammable organic solvents from traditional electrolytes is </a:t>
            </a:r>
            <a:r>
              <a:rPr lang="en-US" sz="2000" b="1" dirty="0">
                <a:solidFill>
                  <a:srgbClr val="000000"/>
                </a:solidFill>
              </a:rPr>
              <a:t>key to increased safety</a:t>
            </a:r>
            <a:r>
              <a:rPr lang="en-US" sz="2000" dirty="0">
                <a:solidFill>
                  <a:srgbClr val="000000"/>
                </a:solidFill>
              </a:rPr>
              <a:t>. Many researchers believe that liquid electrolytes have inherent safety disadvantages that can not be sufficiently resolved. </a:t>
            </a:r>
          </a:p>
          <a:p>
            <a:pPr algn="ctr"/>
            <a:endParaRPr lang="en-US" sz="2000" dirty="0">
              <a:solidFill>
                <a:srgbClr val="000000"/>
              </a:solidFill>
            </a:endParaRPr>
          </a:p>
          <a:p>
            <a:pPr algn="ctr"/>
            <a:r>
              <a:rPr lang="en-US" sz="2000" dirty="0">
                <a:solidFill>
                  <a:srgbClr val="000000"/>
                </a:solidFill>
              </a:rPr>
              <a:t>Additionally, lithium dendrites are still a possibility using liquid electrolyte.  So future research has focused on solid-phase (i.e. ‘solid state’) electrolytes.</a:t>
            </a:r>
            <a:endParaRPr lang="en-US" sz="1400" dirty="0"/>
          </a:p>
        </p:txBody>
      </p:sp>
      <p:sp>
        <p:nvSpPr>
          <p:cNvPr id="7" name="TextBox 6">
            <a:extLst>
              <a:ext uri="{FF2B5EF4-FFF2-40B4-BE49-F238E27FC236}">
                <a16:creationId xmlns:a16="http://schemas.microsoft.com/office/drawing/2014/main" id="{1E00F70F-5B4F-4313-A599-8F887B9EE4A3}"/>
              </a:ext>
            </a:extLst>
          </p:cNvPr>
          <p:cNvSpPr txBox="1"/>
          <p:nvPr/>
        </p:nvSpPr>
        <p:spPr>
          <a:xfrm>
            <a:off x="4094480" y="18395"/>
            <a:ext cx="2987040" cy="461665"/>
          </a:xfrm>
          <a:prstGeom prst="rect">
            <a:avLst/>
          </a:prstGeom>
          <a:noFill/>
        </p:spPr>
        <p:txBody>
          <a:bodyPr wrap="square" rtlCol="0">
            <a:spAutoFit/>
          </a:bodyPr>
          <a:lstStyle/>
          <a:p>
            <a:r>
              <a:rPr lang="en-US" sz="2400" b="1" dirty="0">
                <a:solidFill>
                  <a:schemeClr val="bg1"/>
                </a:solidFill>
              </a:rPr>
              <a:t>ELECTROLYTE DESIGN </a:t>
            </a:r>
          </a:p>
        </p:txBody>
      </p:sp>
    </p:spTree>
    <p:extLst>
      <p:ext uri="{BB962C8B-B14F-4D97-AF65-F5344CB8AC3E}">
        <p14:creationId xmlns:p14="http://schemas.microsoft.com/office/powerpoint/2010/main" val="2912142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F98DF34-164E-474C-9315-957D405AEDA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EA8C401-A2BD-4D06-97FE-3AA57410EB38}" type="slidenum">
              <a:rPr lang="en-US">
                <a:solidFill>
                  <a:srgbClr val="FFFFFF"/>
                </a:solidFill>
              </a:rPr>
              <a:pPr>
                <a:spcAft>
                  <a:spcPts val="600"/>
                </a:spcAft>
              </a:pPr>
              <a:t>22</a:t>
            </a:fld>
            <a:endParaRPr lang="en-US">
              <a:solidFill>
                <a:srgbClr val="FFFFFF"/>
              </a:solidFill>
            </a:endParaRPr>
          </a:p>
        </p:txBody>
      </p:sp>
      <p:pic>
        <p:nvPicPr>
          <p:cNvPr id="4" name="Picture 3" descr="Diagram&#10;&#10;Description automatically generated">
            <a:extLst>
              <a:ext uri="{FF2B5EF4-FFF2-40B4-BE49-F238E27FC236}">
                <a16:creationId xmlns:a16="http://schemas.microsoft.com/office/drawing/2014/main" id="{7F630B8E-86B4-4459-AB0F-12D0FFD36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66" y="862725"/>
            <a:ext cx="10972822" cy="5486411"/>
          </a:xfrm>
          <a:prstGeom prst="rect">
            <a:avLst/>
          </a:prstGeom>
        </p:spPr>
      </p:pic>
      <p:sp>
        <p:nvSpPr>
          <p:cNvPr id="10" name="Rectangle 9">
            <a:extLst>
              <a:ext uri="{FF2B5EF4-FFF2-40B4-BE49-F238E27FC236}">
                <a16:creationId xmlns:a16="http://schemas.microsoft.com/office/drawing/2014/main" id="{503AA120-D3F5-4D96-8F5F-429B39B6DD88}"/>
              </a:ext>
            </a:extLst>
          </p:cNvPr>
          <p:cNvSpPr/>
          <p:nvPr/>
        </p:nvSpPr>
        <p:spPr>
          <a:xfrm>
            <a:off x="609589" y="887235"/>
            <a:ext cx="4677114" cy="2062103"/>
          </a:xfrm>
          <a:prstGeom prst="rect">
            <a:avLst/>
          </a:prstGeom>
        </p:spPr>
        <p:txBody>
          <a:bodyPr wrap="square">
            <a:spAutoFit/>
          </a:bodyPr>
          <a:lstStyle/>
          <a:p>
            <a:pPr algn="just"/>
            <a:r>
              <a:rPr lang="en-US" sz="2000" b="1" dirty="0">
                <a:solidFill>
                  <a:srgbClr val="C00000"/>
                </a:solidFill>
                <a:latin typeface="Calibri" panose="020F0502020204030204" pitchFamily="34" charset="0"/>
                <a:ea typeface="DengXian" panose="02010600030101010101" pitchFamily="2" charset="-122"/>
                <a:cs typeface="Times New Roman" panose="02020603050405020304" pitchFamily="18" charset="0"/>
              </a:rPr>
              <a:t>Wet-laid separator</a:t>
            </a:r>
          </a:p>
          <a:p>
            <a:r>
              <a:rPr lang="en-US" dirty="0">
                <a:latin typeface="Calibri" panose="020F0502020204030204" pitchFamily="34" charset="0"/>
                <a:ea typeface="DengXian" panose="02010600030101010101" pitchFamily="2" charset="-122"/>
                <a:cs typeface="Times New Roman" panose="02020603050405020304" pitchFamily="18" charset="0"/>
              </a:rPr>
              <a:t>The wet-laid PE (Polyethylene) separators are becoming mainstream separator technology due to its improved material uniformity, strength, and electrolyte permeability, which are important to enhance battery’s cycle life and capacity.</a:t>
            </a:r>
          </a:p>
        </p:txBody>
      </p:sp>
      <p:sp>
        <p:nvSpPr>
          <p:cNvPr id="12" name="Rectangle 11">
            <a:extLst>
              <a:ext uri="{FF2B5EF4-FFF2-40B4-BE49-F238E27FC236}">
                <a16:creationId xmlns:a16="http://schemas.microsoft.com/office/drawing/2014/main" id="{DC11129D-66FB-429F-87FD-2CD4AB5642DB}"/>
              </a:ext>
            </a:extLst>
          </p:cNvPr>
          <p:cNvSpPr/>
          <p:nvPr/>
        </p:nvSpPr>
        <p:spPr>
          <a:xfrm>
            <a:off x="609589" y="3197022"/>
            <a:ext cx="5171101" cy="2616101"/>
          </a:xfrm>
          <a:prstGeom prst="rect">
            <a:avLst/>
          </a:prstGeom>
        </p:spPr>
        <p:txBody>
          <a:bodyPr wrap="square">
            <a:spAutoFit/>
          </a:bodyPr>
          <a:lstStyle/>
          <a:p>
            <a:r>
              <a:rPr lang="en-US" sz="2000" b="1" dirty="0">
                <a:solidFill>
                  <a:srgbClr val="C00000"/>
                </a:solidFill>
                <a:latin typeface="Calibri" panose="020F0502020204030204" pitchFamily="34" charset="0"/>
                <a:ea typeface="DengXian" panose="02010600030101010101" pitchFamily="2" charset="-122"/>
                <a:cs typeface="Times New Roman" panose="02020603050405020304" pitchFamily="18" charset="0"/>
              </a:rPr>
              <a:t>Ceramic coating</a:t>
            </a:r>
          </a:p>
          <a:p>
            <a:r>
              <a:rPr lang="en-US" dirty="0">
                <a:latin typeface="Calibri" panose="020F0502020204030204" pitchFamily="34" charset="0"/>
                <a:ea typeface="DengXian" panose="02010600030101010101" pitchFamily="2" charset="-122"/>
                <a:cs typeface="Times New Roman" panose="02020603050405020304" pitchFamily="18" charset="0"/>
              </a:rPr>
              <a:t>On the surface of PP or PE separator, high heat resistance material such as Al2O3, SiO2, and</a:t>
            </a:r>
            <a:r>
              <a:rPr lang="zh-CN" altLang="en-US" dirty="0">
                <a:latin typeface="Calibri" panose="020F0502020204030204" pitchFamily="34" charset="0"/>
                <a:ea typeface="DengXian" panose="02010600030101010101" pitchFamily="2" charset="-122"/>
                <a:cs typeface="Times New Roman" panose="02020603050405020304" pitchFamily="18" charset="0"/>
              </a:rPr>
              <a:t> </a:t>
            </a:r>
            <a:r>
              <a:rPr lang="en-US" altLang="zh-CN" dirty="0">
                <a:latin typeface="Calibri" panose="020F0502020204030204" pitchFamily="34" charset="0"/>
                <a:ea typeface="DengXian" panose="02010600030101010101" pitchFamily="2" charset="-122"/>
                <a:cs typeface="Times New Roman" panose="02020603050405020304" pitchFamily="18" charset="0"/>
              </a:rPr>
              <a:t>Mg(OH)2 are applied to improve separator’s heat resistance and mechanical strength. The ceramic coating also neutralizes a small portion of the HF (</a:t>
            </a:r>
            <a:r>
              <a:rPr lang="en-US" dirty="0">
                <a:latin typeface="Calibri" panose="020F0502020204030204" pitchFamily="34" charset="0"/>
                <a:ea typeface="DengXian" panose="02010600030101010101" pitchFamily="2" charset="-122"/>
                <a:cs typeface="Times New Roman" panose="02020603050405020304" pitchFamily="18" charset="0"/>
              </a:rPr>
              <a:t>Hydrogen Fluoride)</a:t>
            </a:r>
            <a:r>
              <a:rPr lang="en-US" altLang="zh-CN" dirty="0">
                <a:latin typeface="Calibri" panose="020F0502020204030204" pitchFamily="34" charset="0"/>
                <a:ea typeface="DengXian" panose="02010600030101010101" pitchFamily="2" charset="-122"/>
                <a:cs typeface="Times New Roman" panose="02020603050405020304" pitchFamily="18" charset="0"/>
              </a:rPr>
              <a:t> created through the battery cycling, avoiding inner pressure accumulation.</a:t>
            </a:r>
            <a:endParaRPr lang="en-US" dirty="0">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sp>
        <p:nvSpPr>
          <p:cNvPr id="13" name="Rectangle 12">
            <a:extLst>
              <a:ext uri="{FF2B5EF4-FFF2-40B4-BE49-F238E27FC236}">
                <a16:creationId xmlns:a16="http://schemas.microsoft.com/office/drawing/2014/main" id="{E90A1B8D-FA7B-489E-9F41-519900F8A1FB}"/>
              </a:ext>
            </a:extLst>
          </p:cNvPr>
          <p:cNvSpPr/>
          <p:nvPr/>
        </p:nvSpPr>
        <p:spPr>
          <a:xfrm>
            <a:off x="1806759" y="6462745"/>
            <a:ext cx="7947862" cy="430887"/>
          </a:xfrm>
          <a:prstGeom prst="rect">
            <a:avLst/>
          </a:prstGeom>
        </p:spPr>
        <p:txBody>
          <a:bodyPr wrap="square">
            <a:spAutoFit/>
          </a:bodyPr>
          <a:lstStyle/>
          <a:p>
            <a:r>
              <a:rPr lang="en-US" sz="1100" dirty="0">
                <a:hlinkClick r:id="rId4"/>
              </a:rPr>
              <a:t>https://www.researchgate.net/publication/329457210_Separator_Membranes_for_High_Energy-Density_Batteries/figures?lo=1</a:t>
            </a:r>
            <a:endParaRPr lang="en-US" sz="1100" dirty="0"/>
          </a:p>
          <a:p>
            <a:endParaRPr lang="en-US" sz="1100" dirty="0"/>
          </a:p>
        </p:txBody>
      </p:sp>
      <p:sp>
        <p:nvSpPr>
          <p:cNvPr id="14" name="TextBox 13">
            <a:extLst>
              <a:ext uri="{FF2B5EF4-FFF2-40B4-BE49-F238E27FC236}">
                <a16:creationId xmlns:a16="http://schemas.microsoft.com/office/drawing/2014/main" id="{06BDE091-2743-483A-8453-45B4E038B434}"/>
              </a:ext>
            </a:extLst>
          </p:cNvPr>
          <p:cNvSpPr txBox="1"/>
          <p:nvPr/>
        </p:nvSpPr>
        <p:spPr>
          <a:xfrm>
            <a:off x="4612640" y="18562"/>
            <a:ext cx="2712720" cy="461665"/>
          </a:xfrm>
          <a:prstGeom prst="rect">
            <a:avLst/>
          </a:prstGeom>
          <a:noFill/>
        </p:spPr>
        <p:txBody>
          <a:bodyPr wrap="square" rtlCol="0">
            <a:spAutoFit/>
          </a:bodyPr>
          <a:lstStyle/>
          <a:p>
            <a:r>
              <a:rPr lang="en-US" sz="2400" b="1" dirty="0">
                <a:solidFill>
                  <a:schemeClr val="bg1"/>
                </a:solidFill>
              </a:rPr>
              <a:t>SEPARATOR DESIGN </a:t>
            </a:r>
          </a:p>
        </p:txBody>
      </p:sp>
    </p:spTree>
    <p:extLst>
      <p:ext uri="{BB962C8B-B14F-4D97-AF65-F5344CB8AC3E}">
        <p14:creationId xmlns:p14="http://schemas.microsoft.com/office/powerpoint/2010/main" val="3408604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F98DF34-164E-474C-9315-957D405AEDA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EA8C401-A2BD-4D06-97FE-3AA57410EB38}" type="slidenum">
              <a:rPr lang="en-US">
                <a:solidFill>
                  <a:srgbClr val="FFFFFF"/>
                </a:solidFill>
              </a:rPr>
              <a:pPr>
                <a:spcAft>
                  <a:spcPts val="600"/>
                </a:spcAft>
              </a:pPr>
              <a:t>23</a:t>
            </a:fld>
            <a:endParaRPr lang="en-US">
              <a:solidFill>
                <a:srgbClr val="FFFFFF"/>
              </a:solidFill>
            </a:endParaRPr>
          </a:p>
        </p:txBody>
      </p:sp>
      <p:pic>
        <p:nvPicPr>
          <p:cNvPr id="8" name="Picture 7" descr="A picture containing diagram&#10;&#10;Description automatically generated">
            <a:extLst>
              <a:ext uri="{FF2B5EF4-FFF2-40B4-BE49-F238E27FC236}">
                <a16:creationId xmlns:a16="http://schemas.microsoft.com/office/drawing/2014/main" id="{05902123-ABCE-483B-B461-A770AAAB5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12" y="515096"/>
            <a:ext cx="10972822" cy="5486411"/>
          </a:xfrm>
          <a:prstGeom prst="rect">
            <a:avLst/>
          </a:prstGeom>
        </p:spPr>
      </p:pic>
      <p:sp>
        <p:nvSpPr>
          <p:cNvPr id="15" name="TextBox 14">
            <a:extLst>
              <a:ext uri="{FF2B5EF4-FFF2-40B4-BE49-F238E27FC236}">
                <a16:creationId xmlns:a16="http://schemas.microsoft.com/office/drawing/2014/main" id="{20E856AB-CDA3-405C-94EE-B4E7519BAA6E}"/>
              </a:ext>
            </a:extLst>
          </p:cNvPr>
          <p:cNvSpPr txBox="1"/>
          <p:nvPr/>
        </p:nvSpPr>
        <p:spPr>
          <a:xfrm>
            <a:off x="742167" y="889181"/>
            <a:ext cx="2982554" cy="1569660"/>
          </a:xfrm>
          <a:prstGeom prst="rect">
            <a:avLst/>
          </a:prstGeom>
          <a:noFill/>
        </p:spPr>
        <p:txBody>
          <a:bodyPr wrap="square" rtlCol="0">
            <a:spAutoFit/>
          </a:bodyPr>
          <a:lstStyle/>
          <a:p>
            <a:r>
              <a:rPr lang="en-US" sz="2400" b="1" dirty="0"/>
              <a:t>Thermal Safety</a:t>
            </a:r>
          </a:p>
          <a:p>
            <a:pPr marL="285750" indent="-285750">
              <a:buFont typeface="Arial" panose="020B0604020202020204" pitchFamily="34" charset="0"/>
              <a:buChar char="•"/>
            </a:pPr>
            <a:r>
              <a:rPr lang="en-US" dirty="0"/>
              <a:t>Thermal fuse links</a:t>
            </a:r>
          </a:p>
          <a:p>
            <a:pPr marL="285750" indent="-285750">
              <a:buFont typeface="Arial" panose="020B0604020202020204" pitchFamily="34" charset="0"/>
              <a:buChar char="•"/>
            </a:pPr>
            <a:r>
              <a:rPr lang="en-US" dirty="0"/>
              <a:t>Integrated thermocouples</a:t>
            </a:r>
          </a:p>
          <a:p>
            <a:pPr marL="285750" indent="-285750">
              <a:buFont typeface="Arial" panose="020B0604020202020204" pitchFamily="34" charset="0"/>
              <a:buChar char="•"/>
            </a:pPr>
            <a:r>
              <a:rPr lang="en-US" dirty="0"/>
              <a:t>Cell spacing</a:t>
            </a:r>
          </a:p>
          <a:p>
            <a:pPr marL="285750" indent="-285750">
              <a:buFont typeface="Arial" panose="020B0604020202020204" pitchFamily="34" charset="0"/>
              <a:buChar char="•"/>
            </a:pPr>
            <a:r>
              <a:rPr lang="en-US" dirty="0"/>
              <a:t>Flame retardant spacers </a:t>
            </a:r>
          </a:p>
        </p:txBody>
      </p:sp>
      <p:sp>
        <p:nvSpPr>
          <p:cNvPr id="16" name="TextBox 15">
            <a:extLst>
              <a:ext uri="{FF2B5EF4-FFF2-40B4-BE49-F238E27FC236}">
                <a16:creationId xmlns:a16="http://schemas.microsoft.com/office/drawing/2014/main" id="{0AD934AB-78B0-4CD5-B360-94ACE5513922}"/>
              </a:ext>
            </a:extLst>
          </p:cNvPr>
          <p:cNvSpPr txBox="1"/>
          <p:nvPr/>
        </p:nvSpPr>
        <p:spPr>
          <a:xfrm>
            <a:off x="742166" y="3898216"/>
            <a:ext cx="3191205" cy="2062103"/>
          </a:xfrm>
          <a:prstGeom prst="rect">
            <a:avLst/>
          </a:prstGeom>
          <a:noFill/>
        </p:spPr>
        <p:txBody>
          <a:bodyPr wrap="square" rtlCol="0">
            <a:spAutoFit/>
          </a:bodyPr>
          <a:lstStyle/>
          <a:p>
            <a:r>
              <a:rPr lang="en-US" sz="2400" b="1" dirty="0"/>
              <a:t>Mechanical Safety</a:t>
            </a:r>
          </a:p>
          <a:p>
            <a:pPr marL="285750" indent="-285750">
              <a:buFont typeface="Arial" panose="020B0604020202020204" pitchFamily="34" charset="0"/>
              <a:buChar char="•"/>
            </a:pPr>
            <a:r>
              <a:rPr lang="en-US" dirty="0"/>
              <a:t>Module structural strength</a:t>
            </a:r>
          </a:p>
          <a:p>
            <a:pPr marL="285750" indent="-285750">
              <a:buFont typeface="Arial" panose="020B0604020202020204" pitchFamily="34" charset="0"/>
              <a:buChar char="•"/>
            </a:pPr>
            <a:r>
              <a:rPr lang="en-US" dirty="0"/>
              <a:t>Moisture and dust protection</a:t>
            </a:r>
          </a:p>
          <a:p>
            <a:pPr marL="285750" indent="-285750">
              <a:buFont typeface="Arial" panose="020B0604020202020204" pitchFamily="34" charset="0"/>
              <a:buChar char="•"/>
            </a:pPr>
            <a:r>
              <a:rPr lang="en-US" dirty="0"/>
              <a:t>Seismic design </a:t>
            </a:r>
          </a:p>
          <a:p>
            <a:pPr marL="285750" indent="-285750">
              <a:buFont typeface="Arial" panose="020B0604020202020204" pitchFamily="34" charset="0"/>
              <a:buChar char="•"/>
            </a:pPr>
            <a:r>
              <a:rPr lang="en-US" dirty="0"/>
              <a:t>Adhesive bonding of cells </a:t>
            </a:r>
          </a:p>
          <a:p>
            <a:pPr marL="285750" indent="-285750">
              <a:buFont typeface="Arial" panose="020B0604020202020204" pitchFamily="34" charset="0"/>
              <a:buChar char="•"/>
            </a:pPr>
            <a:endParaRPr lang="en-US" sz="1400" dirty="0"/>
          </a:p>
        </p:txBody>
      </p:sp>
      <p:sp>
        <p:nvSpPr>
          <p:cNvPr id="17" name="TextBox 16">
            <a:extLst>
              <a:ext uri="{FF2B5EF4-FFF2-40B4-BE49-F238E27FC236}">
                <a16:creationId xmlns:a16="http://schemas.microsoft.com/office/drawing/2014/main" id="{192E9253-6AE7-4EFA-B8B0-E2FD3ABFD074}"/>
              </a:ext>
            </a:extLst>
          </p:cNvPr>
          <p:cNvSpPr txBox="1"/>
          <p:nvPr/>
        </p:nvSpPr>
        <p:spPr>
          <a:xfrm>
            <a:off x="8509002" y="665409"/>
            <a:ext cx="2700445" cy="3170099"/>
          </a:xfrm>
          <a:prstGeom prst="rect">
            <a:avLst/>
          </a:prstGeom>
          <a:noFill/>
        </p:spPr>
        <p:txBody>
          <a:bodyPr wrap="square" rtlCol="0">
            <a:spAutoFit/>
          </a:bodyPr>
          <a:lstStyle/>
          <a:p>
            <a:r>
              <a:rPr lang="en-US" sz="2400" b="1" dirty="0"/>
              <a:t>Electrical Safety</a:t>
            </a:r>
          </a:p>
          <a:p>
            <a:pPr marL="285750" indent="-285750">
              <a:buFont typeface="Arial" panose="020B0604020202020204" pitchFamily="34" charset="0"/>
              <a:buChar char="•"/>
            </a:pPr>
            <a:r>
              <a:rPr lang="en-US" dirty="0"/>
              <a:t>High voltage resistance design</a:t>
            </a:r>
          </a:p>
          <a:p>
            <a:pPr marL="285750" indent="-285750">
              <a:buFont typeface="Arial" panose="020B0604020202020204" pitchFamily="34" charset="0"/>
              <a:buChar char="•"/>
            </a:pPr>
            <a:r>
              <a:rPr lang="en-US" dirty="0"/>
              <a:t>Short circuiting protection</a:t>
            </a:r>
          </a:p>
          <a:p>
            <a:pPr marL="285750" indent="-285750">
              <a:buFont typeface="Arial" panose="020B0604020202020204" pitchFamily="34" charset="0"/>
              <a:buChar char="•"/>
            </a:pPr>
            <a:r>
              <a:rPr lang="en-US" dirty="0"/>
              <a:t>Overcurrent fusing</a:t>
            </a:r>
          </a:p>
          <a:p>
            <a:pPr marL="285750" indent="-285750">
              <a:buFont typeface="Arial" panose="020B0604020202020204" pitchFamily="34" charset="0"/>
              <a:buChar char="•"/>
            </a:pPr>
            <a:r>
              <a:rPr lang="en-US" dirty="0"/>
              <a:t>Grounding </a:t>
            </a:r>
          </a:p>
          <a:p>
            <a:pPr marL="285750" indent="-285750">
              <a:buFont typeface="Arial" panose="020B0604020202020204" pitchFamily="34" charset="0"/>
              <a:buChar char="•"/>
            </a:pPr>
            <a:r>
              <a:rPr lang="en-US" dirty="0"/>
              <a:t>Touch-safe modules</a:t>
            </a:r>
          </a:p>
          <a:p>
            <a:pPr marL="285750" indent="-285750">
              <a:buFont typeface="Arial" panose="020B0604020202020204" pitchFamily="34" charset="0"/>
              <a:buChar char="•"/>
            </a:pPr>
            <a:r>
              <a:rPr lang="en-US" dirty="0"/>
              <a:t>Coolant isolation from electrical system</a:t>
            </a:r>
          </a:p>
          <a:p>
            <a:endParaRPr lang="en-US" sz="1400" dirty="0"/>
          </a:p>
        </p:txBody>
      </p:sp>
      <p:sp>
        <p:nvSpPr>
          <p:cNvPr id="18" name="TextBox 17">
            <a:extLst>
              <a:ext uri="{FF2B5EF4-FFF2-40B4-BE49-F238E27FC236}">
                <a16:creationId xmlns:a16="http://schemas.microsoft.com/office/drawing/2014/main" id="{9C389B44-3DD0-4C7E-936A-C688673651E5}"/>
              </a:ext>
            </a:extLst>
          </p:cNvPr>
          <p:cNvSpPr txBox="1"/>
          <p:nvPr/>
        </p:nvSpPr>
        <p:spPr>
          <a:xfrm>
            <a:off x="8421915" y="4116447"/>
            <a:ext cx="3087915" cy="1508105"/>
          </a:xfrm>
          <a:prstGeom prst="rect">
            <a:avLst/>
          </a:prstGeom>
          <a:noFill/>
        </p:spPr>
        <p:txBody>
          <a:bodyPr wrap="square" rtlCol="0">
            <a:spAutoFit/>
          </a:bodyPr>
          <a:lstStyle/>
          <a:p>
            <a:r>
              <a:rPr lang="en-US" sz="2400" b="1" dirty="0"/>
              <a:t>Performance Safety</a:t>
            </a:r>
          </a:p>
          <a:p>
            <a:pPr marL="285750" indent="-285750">
              <a:buFont typeface="Arial" panose="020B0604020202020204" pitchFamily="34" charset="0"/>
              <a:buChar char="•"/>
            </a:pPr>
            <a:r>
              <a:rPr lang="en-US" dirty="0"/>
              <a:t>Overcharge/overdischarge protection from BMS</a:t>
            </a:r>
          </a:p>
          <a:p>
            <a:pPr marL="285750" indent="-285750">
              <a:buFont typeface="Arial" panose="020B0604020202020204" pitchFamily="34" charset="0"/>
              <a:buChar char="•"/>
            </a:pPr>
            <a:r>
              <a:rPr lang="en-US" dirty="0"/>
              <a:t>Cooling fans and heat sinks</a:t>
            </a:r>
          </a:p>
          <a:p>
            <a:pPr marL="285750" indent="-285750">
              <a:buFont typeface="Arial" panose="020B0604020202020204" pitchFamily="34" charset="0"/>
              <a:buChar char="•"/>
            </a:pPr>
            <a:endParaRPr lang="en-US" sz="1400" dirty="0"/>
          </a:p>
        </p:txBody>
      </p:sp>
      <p:sp>
        <p:nvSpPr>
          <p:cNvPr id="19" name="TextBox 18">
            <a:extLst>
              <a:ext uri="{FF2B5EF4-FFF2-40B4-BE49-F238E27FC236}">
                <a16:creationId xmlns:a16="http://schemas.microsoft.com/office/drawing/2014/main" id="{110495BB-2FDA-4131-8C4E-4D282FCB5EB9}"/>
              </a:ext>
            </a:extLst>
          </p:cNvPr>
          <p:cNvSpPr txBox="1"/>
          <p:nvPr/>
        </p:nvSpPr>
        <p:spPr>
          <a:xfrm>
            <a:off x="3942080" y="18395"/>
            <a:ext cx="3576320" cy="461665"/>
          </a:xfrm>
          <a:prstGeom prst="rect">
            <a:avLst/>
          </a:prstGeom>
          <a:noFill/>
        </p:spPr>
        <p:txBody>
          <a:bodyPr wrap="square" rtlCol="0">
            <a:spAutoFit/>
          </a:bodyPr>
          <a:lstStyle/>
          <a:p>
            <a:r>
              <a:rPr lang="en-US" sz="2400" b="1" dirty="0">
                <a:solidFill>
                  <a:schemeClr val="bg1"/>
                </a:solidFill>
              </a:rPr>
              <a:t>BATTERY MODULE DESIGN </a:t>
            </a:r>
          </a:p>
        </p:txBody>
      </p:sp>
    </p:spTree>
    <p:extLst>
      <p:ext uri="{BB962C8B-B14F-4D97-AF65-F5344CB8AC3E}">
        <p14:creationId xmlns:p14="http://schemas.microsoft.com/office/powerpoint/2010/main" val="1537654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6D405C-4724-4CD0-8F33-1E981595B0CB}"/>
              </a:ext>
            </a:extLst>
          </p:cNvPr>
          <p:cNvSpPr>
            <a:spLocks noGrp="1"/>
          </p:cNvSpPr>
          <p:nvPr>
            <p:ph type="sldNum" sz="quarter" idx="12"/>
          </p:nvPr>
        </p:nvSpPr>
        <p:spPr/>
        <p:txBody>
          <a:bodyPr/>
          <a:lstStyle/>
          <a:p>
            <a:fld id="{DEA8C401-A2BD-4D06-97FE-3AA57410EB38}" type="slidenum">
              <a:rPr lang="en-US" smtClean="0"/>
              <a:pPr/>
              <a:t>24</a:t>
            </a:fld>
            <a:endParaRPr lang="en-US"/>
          </a:p>
        </p:txBody>
      </p:sp>
      <p:sp>
        <p:nvSpPr>
          <p:cNvPr id="5" name="TextBox 4">
            <a:extLst>
              <a:ext uri="{FF2B5EF4-FFF2-40B4-BE49-F238E27FC236}">
                <a16:creationId xmlns:a16="http://schemas.microsoft.com/office/drawing/2014/main" id="{390C0DFD-077A-4DCD-9E5B-2D566D92D77B}"/>
              </a:ext>
            </a:extLst>
          </p:cNvPr>
          <p:cNvSpPr txBox="1"/>
          <p:nvPr/>
        </p:nvSpPr>
        <p:spPr>
          <a:xfrm>
            <a:off x="2093429" y="1790735"/>
            <a:ext cx="8342657" cy="2554545"/>
          </a:xfrm>
          <a:prstGeom prst="rect">
            <a:avLst/>
          </a:prstGeom>
          <a:noFill/>
        </p:spPr>
        <p:txBody>
          <a:bodyPr wrap="square" rtlCol="0">
            <a:spAutoFit/>
          </a:bodyPr>
          <a:lstStyle/>
          <a:p>
            <a:pPr algn="ctr"/>
            <a:r>
              <a:rPr lang="en-US" sz="3200" b="1" dirty="0">
                <a:cs typeface="Times New Roman" panose="02020603050405020304" pitchFamily="18" charset="0"/>
              </a:rPr>
              <a:t>Safety Trends – Battery Systems</a:t>
            </a:r>
          </a:p>
          <a:p>
            <a:pPr algn="ctr"/>
            <a:r>
              <a:rPr lang="en-US" sz="3200" b="1" dirty="0">
                <a:solidFill>
                  <a:schemeClr val="tx1">
                    <a:lumMod val="50000"/>
                    <a:lumOff val="50000"/>
                  </a:schemeClr>
                </a:solidFill>
                <a:cs typeface="Times New Roman" panose="02020603050405020304" pitchFamily="18" charset="0"/>
              </a:rPr>
              <a:t>Enclosure Trends</a:t>
            </a:r>
          </a:p>
          <a:p>
            <a:pPr algn="ctr"/>
            <a:r>
              <a:rPr lang="en-US" sz="3200" b="1" dirty="0">
                <a:solidFill>
                  <a:schemeClr val="tx1">
                    <a:lumMod val="50000"/>
                    <a:lumOff val="50000"/>
                  </a:schemeClr>
                </a:solidFill>
                <a:cs typeface="Times New Roman" panose="02020603050405020304" pitchFamily="18" charset="0"/>
              </a:rPr>
              <a:t>Controls and Integration</a:t>
            </a:r>
          </a:p>
          <a:p>
            <a:pPr algn="ctr"/>
            <a:r>
              <a:rPr lang="en-US" sz="3200" b="1" dirty="0">
                <a:solidFill>
                  <a:schemeClr val="tx1">
                    <a:lumMod val="50000"/>
                    <a:lumOff val="50000"/>
                  </a:schemeClr>
                </a:solidFill>
                <a:cs typeface="Times New Roman" panose="02020603050405020304" pitchFamily="18" charset="0"/>
              </a:rPr>
              <a:t> </a:t>
            </a:r>
          </a:p>
          <a:p>
            <a:pPr algn="ctr"/>
            <a:endParaRPr lang="en-US" sz="3200" b="1" dirty="0">
              <a:solidFill>
                <a:schemeClr val="tx1">
                  <a:lumMod val="50000"/>
                  <a:lumOff val="50000"/>
                </a:schemeClr>
              </a:solidFill>
              <a:cs typeface="Times New Roman" panose="02020603050405020304" pitchFamily="18" charset="0"/>
            </a:endParaRPr>
          </a:p>
        </p:txBody>
      </p:sp>
    </p:spTree>
    <p:extLst>
      <p:ext uri="{BB962C8B-B14F-4D97-AF65-F5344CB8AC3E}">
        <p14:creationId xmlns:p14="http://schemas.microsoft.com/office/powerpoint/2010/main" val="1190528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F98DF34-164E-474C-9315-957D405AEDA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EA8C401-A2BD-4D06-97FE-3AA57410EB38}" type="slidenum">
              <a:rPr lang="en-US">
                <a:solidFill>
                  <a:srgbClr val="FFFFFF"/>
                </a:solidFill>
              </a:rPr>
              <a:pPr>
                <a:spcAft>
                  <a:spcPts val="600"/>
                </a:spcAft>
              </a:pPr>
              <a:t>25</a:t>
            </a:fld>
            <a:endParaRPr lang="en-US">
              <a:solidFill>
                <a:srgbClr val="FFFFFF"/>
              </a:solidFill>
            </a:endParaRPr>
          </a:p>
        </p:txBody>
      </p:sp>
      <p:sp>
        <p:nvSpPr>
          <p:cNvPr id="8" name="TextBox 7">
            <a:extLst>
              <a:ext uri="{FF2B5EF4-FFF2-40B4-BE49-F238E27FC236}">
                <a16:creationId xmlns:a16="http://schemas.microsoft.com/office/drawing/2014/main" id="{12C175D6-92AC-42E3-8C2B-5C862663E49D}"/>
              </a:ext>
            </a:extLst>
          </p:cNvPr>
          <p:cNvSpPr txBox="1"/>
          <p:nvPr/>
        </p:nvSpPr>
        <p:spPr>
          <a:xfrm>
            <a:off x="4257040" y="39984"/>
            <a:ext cx="4074160" cy="461665"/>
          </a:xfrm>
          <a:prstGeom prst="rect">
            <a:avLst/>
          </a:prstGeom>
          <a:noFill/>
        </p:spPr>
        <p:txBody>
          <a:bodyPr wrap="square" rtlCol="0">
            <a:spAutoFit/>
          </a:bodyPr>
          <a:lstStyle/>
          <a:p>
            <a:r>
              <a:rPr lang="en-US" sz="2400" b="1" dirty="0">
                <a:solidFill>
                  <a:schemeClr val="bg1"/>
                </a:solidFill>
              </a:rPr>
              <a:t>ENCLOSURE SAFETY TRENDS</a:t>
            </a:r>
          </a:p>
        </p:txBody>
      </p:sp>
      <p:pic>
        <p:nvPicPr>
          <p:cNvPr id="7" name="Picture 6">
            <a:extLst>
              <a:ext uri="{FF2B5EF4-FFF2-40B4-BE49-F238E27FC236}">
                <a16:creationId xmlns:a16="http://schemas.microsoft.com/office/drawing/2014/main" id="{0C912E67-98B6-49A5-B1D6-E32CD2EC4559}"/>
              </a:ext>
            </a:extLst>
          </p:cNvPr>
          <p:cNvPicPr>
            <a:picLocks noChangeAspect="1"/>
          </p:cNvPicPr>
          <p:nvPr/>
        </p:nvPicPr>
        <p:blipFill rotWithShape="1">
          <a:blip r:embed="rId3"/>
          <a:srcRect l="795"/>
          <a:stretch/>
        </p:blipFill>
        <p:spPr>
          <a:xfrm>
            <a:off x="6044271" y="748778"/>
            <a:ext cx="5398312" cy="3377288"/>
          </a:xfrm>
          <a:prstGeom prst="rect">
            <a:avLst/>
          </a:prstGeom>
        </p:spPr>
      </p:pic>
      <p:sp>
        <p:nvSpPr>
          <p:cNvPr id="10" name="TextBox 9">
            <a:extLst>
              <a:ext uri="{FF2B5EF4-FFF2-40B4-BE49-F238E27FC236}">
                <a16:creationId xmlns:a16="http://schemas.microsoft.com/office/drawing/2014/main" id="{4B37C789-3D39-493F-9135-C09415DBF365}"/>
              </a:ext>
            </a:extLst>
          </p:cNvPr>
          <p:cNvSpPr txBox="1"/>
          <p:nvPr/>
        </p:nvSpPr>
        <p:spPr>
          <a:xfrm>
            <a:off x="578597" y="639028"/>
            <a:ext cx="5517403" cy="4647426"/>
          </a:xfrm>
          <a:prstGeom prst="rect">
            <a:avLst/>
          </a:prstGeom>
          <a:noFill/>
        </p:spPr>
        <p:txBody>
          <a:bodyPr wrap="square" rtlCol="0">
            <a:spAutoFit/>
          </a:bodyPr>
          <a:lstStyle/>
          <a:p>
            <a:pPr algn="ctr"/>
            <a:r>
              <a:rPr lang="en-US" sz="1900" dirty="0"/>
              <a:t>Significant work for increasing the safety of lithium-ion battery systems has focused on the enclosure (container) and the integration of the subsystem that comprise the entire BESS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700" dirty="0"/>
              <a:t>An externally accessible battery system ensures no occupied spaces within the enclosure. </a:t>
            </a:r>
          </a:p>
          <a:p>
            <a:pPr marL="285750" indent="-285750">
              <a:buFont typeface="Arial" panose="020B0604020202020204" pitchFamily="34" charset="0"/>
              <a:buChar char="•"/>
            </a:pPr>
            <a:r>
              <a:rPr lang="en-US" sz="1700" dirty="0"/>
              <a:t>Deflagration/ventilation systems provide a release path for any gas buildup or explosion, </a:t>
            </a:r>
          </a:p>
          <a:p>
            <a:pPr marL="285750" indent="-285750">
              <a:buFont typeface="Arial" panose="020B0604020202020204" pitchFamily="34" charset="0"/>
              <a:buChar char="•"/>
            </a:pPr>
            <a:r>
              <a:rPr lang="en-US" sz="1700" dirty="0"/>
              <a:t>Internal fire walls allow sectionalizing of the battery racks and critical systems.  </a:t>
            </a:r>
          </a:p>
          <a:p>
            <a:pPr marL="285750" indent="-285750">
              <a:buFont typeface="Arial" panose="020B0604020202020204" pitchFamily="34" charset="0"/>
              <a:buChar char="•"/>
            </a:pPr>
            <a:r>
              <a:rPr lang="en-US" sz="1700" dirty="0"/>
              <a:t>Productization is the standardization of battery enclosures that are factory inspected and shipped to site in their near final form. </a:t>
            </a:r>
          </a:p>
          <a:p>
            <a:pPr marL="285750" indent="-285750">
              <a:buFont typeface="Arial" panose="020B0604020202020204" pitchFamily="34" charset="0"/>
              <a:buChar char="•"/>
            </a:pPr>
            <a:r>
              <a:rPr lang="en-US" sz="1700" dirty="0"/>
              <a:t>Large scale fire testing, UL9540 A.  </a:t>
            </a:r>
          </a:p>
          <a:p>
            <a:pPr marL="285750" indent="-285750">
              <a:buFont typeface="Arial" panose="020B0604020202020204" pitchFamily="34" charset="0"/>
              <a:buChar char="•"/>
            </a:pPr>
            <a:r>
              <a:rPr lang="en-US" sz="1700" dirty="0"/>
              <a:t>Other observable trends include gas detection systems and liquid cooled systems</a:t>
            </a:r>
          </a:p>
        </p:txBody>
      </p:sp>
      <p:sp>
        <p:nvSpPr>
          <p:cNvPr id="12" name="TextBox 11">
            <a:extLst>
              <a:ext uri="{FF2B5EF4-FFF2-40B4-BE49-F238E27FC236}">
                <a16:creationId xmlns:a16="http://schemas.microsoft.com/office/drawing/2014/main" id="{449B7B53-AC25-4842-8142-5C2B54D02761}"/>
              </a:ext>
            </a:extLst>
          </p:cNvPr>
          <p:cNvSpPr txBox="1"/>
          <p:nvPr/>
        </p:nvSpPr>
        <p:spPr>
          <a:xfrm>
            <a:off x="6096000" y="4126066"/>
            <a:ext cx="5257800" cy="1754326"/>
          </a:xfrm>
          <a:prstGeom prst="rect">
            <a:avLst/>
          </a:prstGeom>
          <a:noFill/>
        </p:spPr>
        <p:txBody>
          <a:bodyPr wrap="square" rtlCol="0">
            <a:spAutoFit/>
          </a:bodyPr>
          <a:lstStyle/>
          <a:p>
            <a:r>
              <a:rPr lang="en-US" b="1" dirty="0"/>
              <a:t>Top Five Trends:</a:t>
            </a:r>
          </a:p>
          <a:p>
            <a:pPr marL="342900" indent="-342900">
              <a:buFont typeface="+mj-lt"/>
              <a:buAutoNum type="arabicPeriod"/>
            </a:pPr>
            <a:r>
              <a:rPr lang="en-US" dirty="0"/>
              <a:t>Externally accessible enclosures </a:t>
            </a:r>
          </a:p>
          <a:p>
            <a:pPr marL="342900" indent="-342900">
              <a:buFont typeface="+mj-lt"/>
              <a:buAutoNum type="arabicPeriod"/>
            </a:pPr>
            <a:r>
              <a:rPr lang="en-US" dirty="0"/>
              <a:t>Deflagration/Explosion Ventilation</a:t>
            </a:r>
          </a:p>
          <a:p>
            <a:pPr marL="342900" indent="-342900">
              <a:buFont typeface="+mj-lt"/>
              <a:buAutoNum type="arabicPeriod"/>
            </a:pPr>
            <a:r>
              <a:rPr lang="en-US" dirty="0"/>
              <a:t>Internal Fire Walls and Barriers  </a:t>
            </a:r>
          </a:p>
          <a:p>
            <a:pPr marL="342900" indent="-342900">
              <a:buFont typeface="+mj-lt"/>
              <a:buAutoNum type="arabicPeriod"/>
            </a:pPr>
            <a:r>
              <a:rPr lang="en-US" dirty="0"/>
              <a:t>Productization </a:t>
            </a:r>
          </a:p>
          <a:p>
            <a:pPr marL="342900" indent="-342900">
              <a:buFont typeface="+mj-lt"/>
              <a:buAutoNum type="arabicPeriod"/>
            </a:pPr>
            <a:r>
              <a:rPr lang="en-US" dirty="0"/>
              <a:t>Large Scale Fire Testing (ex. UL9540A)</a:t>
            </a:r>
          </a:p>
        </p:txBody>
      </p:sp>
    </p:spTree>
    <p:extLst>
      <p:ext uri="{BB962C8B-B14F-4D97-AF65-F5344CB8AC3E}">
        <p14:creationId xmlns:p14="http://schemas.microsoft.com/office/powerpoint/2010/main" val="464696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F98DF34-164E-474C-9315-957D405AEDA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EA8C401-A2BD-4D06-97FE-3AA57410EB38}" type="slidenum">
              <a:rPr lang="en-US">
                <a:solidFill>
                  <a:srgbClr val="FFFFFF"/>
                </a:solidFill>
              </a:rPr>
              <a:pPr>
                <a:spcAft>
                  <a:spcPts val="600"/>
                </a:spcAft>
              </a:pPr>
              <a:t>26</a:t>
            </a:fld>
            <a:endParaRPr lang="en-US">
              <a:solidFill>
                <a:srgbClr val="FFFFFF"/>
              </a:solidFill>
            </a:endParaRPr>
          </a:p>
        </p:txBody>
      </p:sp>
      <p:pic>
        <p:nvPicPr>
          <p:cNvPr id="5" name="Picture 4">
            <a:extLst>
              <a:ext uri="{FF2B5EF4-FFF2-40B4-BE49-F238E27FC236}">
                <a16:creationId xmlns:a16="http://schemas.microsoft.com/office/drawing/2014/main" id="{D3BF30C6-B801-486E-BFFC-BC7C55D78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89" y="685794"/>
            <a:ext cx="10972822" cy="5486411"/>
          </a:xfrm>
          <a:prstGeom prst="rect">
            <a:avLst/>
          </a:prstGeom>
        </p:spPr>
      </p:pic>
      <p:sp>
        <p:nvSpPr>
          <p:cNvPr id="8" name="TextBox 7">
            <a:extLst>
              <a:ext uri="{FF2B5EF4-FFF2-40B4-BE49-F238E27FC236}">
                <a16:creationId xmlns:a16="http://schemas.microsoft.com/office/drawing/2014/main" id="{4737925A-32BE-4A87-8B04-A56A64B43902}"/>
              </a:ext>
            </a:extLst>
          </p:cNvPr>
          <p:cNvSpPr txBox="1"/>
          <p:nvPr/>
        </p:nvSpPr>
        <p:spPr>
          <a:xfrm>
            <a:off x="3749879" y="0"/>
            <a:ext cx="4974671" cy="461665"/>
          </a:xfrm>
          <a:prstGeom prst="rect">
            <a:avLst/>
          </a:prstGeom>
          <a:noFill/>
        </p:spPr>
        <p:txBody>
          <a:bodyPr wrap="square" rtlCol="0">
            <a:spAutoFit/>
          </a:bodyPr>
          <a:lstStyle/>
          <a:p>
            <a:r>
              <a:rPr lang="en-US" sz="2400" b="1" dirty="0">
                <a:solidFill>
                  <a:schemeClr val="bg1"/>
                </a:solidFill>
              </a:rPr>
              <a:t>CONTROLS SYSTEM INTEGRATION</a:t>
            </a:r>
          </a:p>
        </p:txBody>
      </p:sp>
    </p:spTree>
    <p:extLst>
      <p:ext uri="{BB962C8B-B14F-4D97-AF65-F5344CB8AC3E}">
        <p14:creationId xmlns:p14="http://schemas.microsoft.com/office/powerpoint/2010/main" val="1421489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6D405C-4724-4CD0-8F33-1E981595B0CB}"/>
              </a:ext>
            </a:extLst>
          </p:cNvPr>
          <p:cNvSpPr>
            <a:spLocks noGrp="1"/>
          </p:cNvSpPr>
          <p:nvPr>
            <p:ph type="sldNum" sz="quarter" idx="12"/>
          </p:nvPr>
        </p:nvSpPr>
        <p:spPr/>
        <p:txBody>
          <a:bodyPr/>
          <a:lstStyle/>
          <a:p>
            <a:fld id="{DEA8C401-A2BD-4D06-97FE-3AA57410EB38}" type="slidenum">
              <a:rPr lang="en-US" smtClean="0"/>
              <a:pPr/>
              <a:t>27</a:t>
            </a:fld>
            <a:endParaRPr lang="en-US"/>
          </a:p>
        </p:txBody>
      </p:sp>
      <p:sp>
        <p:nvSpPr>
          <p:cNvPr id="5" name="TextBox 4">
            <a:extLst>
              <a:ext uri="{FF2B5EF4-FFF2-40B4-BE49-F238E27FC236}">
                <a16:creationId xmlns:a16="http://schemas.microsoft.com/office/drawing/2014/main" id="{390C0DFD-077A-4DCD-9E5B-2D566D92D77B}"/>
              </a:ext>
            </a:extLst>
          </p:cNvPr>
          <p:cNvSpPr txBox="1"/>
          <p:nvPr/>
        </p:nvSpPr>
        <p:spPr>
          <a:xfrm>
            <a:off x="2093429" y="1790735"/>
            <a:ext cx="8342657" cy="2554545"/>
          </a:xfrm>
          <a:prstGeom prst="rect">
            <a:avLst/>
          </a:prstGeom>
          <a:noFill/>
        </p:spPr>
        <p:txBody>
          <a:bodyPr wrap="square" rtlCol="0">
            <a:spAutoFit/>
          </a:bodyPr>
          <a:lstStyle/>
          <a:p>
            <a:pPr algn="ctr"/>
            <a:r>
              <a:rPr lang="en-US" sz="3200" b="1" dirty="0">
                <a:cs typeface="Times New Roman" panose="02020603050405020304" pitchFamily="18" charset="0"/>
              </a:rPr>
              <a:t>Installation Safety Trends</a:t>
            </a:r>
          </a:p>
          <a:p>
            <a:pPr algn="ctr"/>
            <a:r>
              <a:rPr lang="en-US" sz="3200" b="1" dirty="0">
                <a:solidFill>
                  <a:schemeClr val="tx1">
                    <a:lumMod val="50000"/>
                    <a:lumOff val="50000"/>
                  </a:schemeClr>
                </a:solidFill>
                <a:cs typeface="Times New Roman" panose="02020603050405020304" pitchFamily="18" charset="0"/>
              </a:rPr>
              <a:t>Hazard Analysis</a:t>
            </a:r>
          </a:p>
          <a:p>
            <a:pPr algn="ctr"/>
            <a:r>
              <a:rPr lang="en-US" sz="3200" b="1" dirty="0">
                <a:solidFill>
                  <a:schemeClr val="tx1">
                    <a:lumMod val="50000"/>
                    <a:lumOff val="50000"/>
                  </a:schemeClr>
                </a:solidFill>
                <a:cs typeface="Times New Roman" panose="02020603050405020304" pitchFamily="18" charset="0"/>
              </a:rPr>
              <a:t>Large Scale Fire Testing</a:t>
            </a:r>
          </a:p>
          <a:p>
            <a:pPr algn="ctr"/>
            <a:endParaRPr lang="en-US" sz="3200" b="1" dirty="0">
              <a:solidFill>
                <a:schemeClr val="tx1">
                  <a:lumMod val="50000"/>
                  <a:lumOff val="50000"/>
                </a:schemeClr>
              </a:solidFill>
              <a:cs typeface="Times New Roman" panose="02020603050405020304" pitchFamily="18" charset="0"/>
            </a:endParaRPr>
          </a:p>
          <a:p>
            <a:pPr algn="ctr"/>
            <a:endParaRPr lang="en-US" sz="3200" b="1" dirty="0">
              <a:solidFill>
                <a:schemeClr val="tx1">
                  <a:lumMod val="50000"/>
                  <a:lumOff val="50000"/>
                </a:schemeClr>
              </a:solidFill>
              <a:cs typeface="Times New Roman" panose="02020603050405020304" pitchFamily="18" charset="0"/>
            </a:endParaRPr>
          </a:p>
        </p:txBody>
      </p:sp>
    </p:spTree>
    <p:extLst>
      <p:ext uri="{BB962C8B-B14F-4D97-AF65-F5344CB8AC3E}">
        <p14:creationId xmlns:p14="http://schemas.microsoft.com/office/powerpoint/2010/main" val="497782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F98DF34-164E-474C-9315-957D405AEDA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EA8C401-A2BD-4D06-97FE-3AA57410EB38}" type="slidenum">
              <a:rPr lang="en-US">
                <a:solidFill>
                  <a:srgbClr val="FFFFFF"/>
                </a:solidFill>
              </a:rPr>
              <a:pPr>
                <a:spcAft>
                  <a:spcPts val="600"/>
                </a:spcAft>
              </a:pPr>
              <a:t>28</a:t>
            </a:fld>
            <a:endParaRPr lang="en-US">
              <a:solidFill>
                <a:srgbClr val="FFFFFF"/>
              </a:solidFill>
            </a:endParaRPr>
          </a:p>
        </p:txBody>
      </p:sp>
      <p:sp>
        <p:nvSpPr>
          <p:cNvPr id="8" name="TextBox 7">
            <a:extLst>
              <a:ext uri="{FF2B5EF4-FFF2-40B4-BE49-F238E27FC236}">
                <a16:creationId xmlns:a16="http://schemas.microsoft.com/office/drawing/2014/main" id="{4737925A-32BE-4A87-8B04-A56A64B43902}"/>
              </a:ext>
            </a:extLst>
          </p:cNvPr>
          <p:cNvSpPr txBox="1"/>
          <p:nvPr/>
        </p:nvSpPr>
        <p:spPr>
          <a:xfrm>
            <a:off x="4057314" y="9198"/>
            <a:ext cx="3526333" cy="461665"/>
          </a:xfrm>
          <a:prstGeom prst="rect">
            <a:avLst/>
          </a:prstGeom>
          <a:noFill/>
        </p:spPr>
        <p:txBody>
          <a:bodyPr wrap="square" rtlCol="0">
            <a:spAutoFit/>
          </a:bodyPr>
          <a:lstStyle/>
          <a:p>
            <a:r>
              <a:rPr lang="en-US" sz="2400" b="1" dirty="0">
                <a:solidFill>
                  <a:schemeClr val="bg1"/>
                </a:solidFill>
              </a:rPr>
              <a:t>HAZARD ASSESSMENTS </a:t>
            </a:r>
          </a:p>
        </p:txBody>
      </p:sp>
      <p:sp>
        <p:nvSpPr>
          <p:cNvPr id="5" name="TextBox 4">
            <a:extLst>
              <a:ext uri="{FF2B5EF4-FFF2-40B4-BE49-F238E27FC236}">
                <a16:creationId xmlns:a16="http://schemas.microsoft.com/office/drawing/2014/main" id="{A51E308B-6F6E-4882-917F-DAC3F9F6B44A}"/>
              </a:ext>
            </a:extLst>
          </p:cNvPr>
          <p:cNvSpPr txBox="1"/>
          <p:nvPr/>
        </p:nvSpPr>
        <p:spPr>
          <a:xfrm>
            <a:off x="696286" y="612844"/>
            <a:ext cx="6088268" cy="5262979"/>
          </a:xfrm>
          <a:prstGeom prst="rect">
            <a:avLst/>
          </a:prstGeom>
          <a:noFill/>
        </p:spPr>
        <p:txBody>
          <a:bodyPr wrap="square" rtlCol="0">
            <a:spAutoFit/>
          </a:bodyPr>
          <a:lstStyle/>
          <a:p>
            <a:r>
              <a:rPr lang="en-US" dirty="0"/>
              <a:t>A comprehensive “Hazard Assessment and Mitigation Plan” is increasingly being required by AHJ’s as part of the permitting process for battery storage systems.  </a:t>
            </a:r>
          </a:p>
          <a:p>
            <a:endParaRPr lang="en-US" dirty="0"/>
          </a:p>
          <a:p>
            <a:r>
              <a:rPr lang="en-US" sz="1600" dirty="0"/>
              <a:t>The “Hazard Assessment” phase of the process is where the various risk of the battery system are identified for various stages of the project.  These often include, at minimum:</a:t>
            </a:r>
          </a:p>
          <a:p>
            <a:pPr marL="742950" lvl="1" indent="-285750">
              <a:buFont typeface="Arial" panose="020B0604020202020204" pitchFamily="34" charset="0"/>
              <a:buChar char="•"/>
            </a:pPr>
            <a:r>
              <a:rPr lang="en-US" sz="1400" dirty="0"/>
              <a:t>Site Storage</a:t>
            </a:r>
          </a:p>
          <a:p>
            <a:pPr marL="742950" lvl="1" indent="-285750">
              <a:buFont typeface="Arial" panose="020B0604020202020204" pitchFamily="34" charset="0"/>
              <a:buChar char="•"/>
            </a:pPr>
            <a:r>
              <a:rPr lang="en-US" sz="1400" dirty="0"/>
              <a:t>Installation Onsite</a:t>
            </a:r>
          </a:p>
          <a:p>
            <a:pPr marL="742950" lvl="1" indent="-285750">
              <a:buFont typeface="Arial" panose="020B0604020202020204" pitchFamily="34" charset="0"/>
              <a:buChar char="•"/>
            </a:pPr>
            <a:r>
              <a:rPr lang="en-US" sz="1400" dirty="0"/>
              <a:t>Operation / Maintenance </a:t>
            </a:r>
          </a:p>
          <a:p>
            <a:pPr marL="742950" lvl="1" indent="-285750">
              <a:buFont typeface="Arial" panose="020B0604020202020204" pitchFamily="34" charset="0"/>
              <a:buChar char="•"/>
            </a:pPr>
            <a:r>
              <a:rPr lang="en-US" sz="1400" dirty="0"/>
              <a:t>Event Response </a:t>
            </a:r>
          </a:p>
          <a:p>
            <a:pPr marL="742950" lvl="1" indent="-285750">
              <a:buFont typeface="Arial" panose="020B0604020202020204" pitchFamily="34" charset="0"/>
              <a:buChar char="•"/>
            </a:pPr>
            <a:r>
              <a:rPr lang="en-US" sz="1400" dirty="0"/>
              <a:t>Decommissioning </a:t>
            </a:r>
          </a:p>
          <a:p>
            <a:endParaRPr lang="en-US" dirty="0"/>
          </a:p>
          <a:p>
            <a:r>
              <a:rPr lang="en-US" sz="1600" dirty="0"/>
              <a:t>Once the risks are identified, each is evaluated to determine the probability of occurrence and severity – just like an FMEA analysis.</a:t>
            </a:r>
          </a:p>
          <a:p>
            <a:endParaRPr lang="en-US" sz="1600" dirty="0"/>
          </a:p>
          <a:p>
            <a:r>
              <a:rPr lang="en-US" sz="1600" dirty="0"/>
              <a:t>Once these risks, their probabilities and severities are identified, mitigation measures are planned to reduce the overall occurrence/severity rating.</a:t>
            </a:r>
          </a:p>
          <a:p>
            <a:endParaRPr lang="en-US" sz="1600" dirty="0"/>
          </a:p>
          <a:p>
            <a:r>
              <a:rPr lang="en-US" sz="1600" dirty="0"/>
              <a:t>Many of these reports are proprietary for different BESS configurations.</a:t>
            </a:r>
          </a:p>
        </p:txBody>
      </p:sp>
      <p:pic>
        <p:nvPicPr>
          <p:cNvPr id="7" name="Picture 6">
            <a:extLst>
              <a:ext uri="{FF2B5EF4-FFF2-40B4-BE49-F238E27FC236}">
                <a16:creationId xmlns:a16="http://schemas.microsoft.com/office/drawing/2014/main" id="{EBDCF089-39A4-447F-B6A2-D6A0E73A7C52}"/>
              </a:ext>
            </a:extLst>
          </p:cNvPr>
          <p:cNvPicPr>
            <a:picLocks noChangeAspect="1"/>
          </p:cNvPicPr>
          <p:nvPr/>
        </p:nvPicPr>
        <p:blipFill>
          <a:blip r:embed="rId3"/>
          <a:stretch>
            <a:fillRect/>
          </a:stretch>
        </p:blipFill>
        <p:spPr>
          <a:xfrm>
            <a:off x="6713485" y="3161873"/>
            <a:ext cx="4930434" cy="2631457"/>
          </a:xfrm>
          <a:prstGeom prst="rect">
            <a:avLst/>
          </a:prstGeom>
        </p:spPr>
      </p:pic>
      <p:sp>
        <p:nvSpPr>
          <p:cNvPr id="10" name="TextBox 9">
            <a:extLst>
              <a:ext uri="{FF2B5EF4-FFF2-40B4-BE49-F238E27FC236}">
                <a16:creationId xmlns:a16="http://schemas.microsoft.com/office/drawing/2014/main" id="{C9E350A5-C30C-4D8E-AAF1-AB66758E67F3}"/>
              </a:ext>
            </a:extLst>
          </p:cNvPr>
          <p:cNvSpPr txBox="1"/>
          <p:nvPr/>
        </p:nvSpPr>
        <p:spPr>
          <a:xfrm>
            <a:off x="6878972" y="880844"/>
            <a:ext cx="4764947" cy="646331"/>
          </a:xfrm>
          <a:prstGeom prst="rect">
            <a:avLst/>
          </a:prstGeom>
          <a:noFill/>
        </p:spPr>
        <p:txBody>
          <a:bodyPr wrap="square" rtlCol="0">
            <a:spAutoFit/>
          </a:bodyPr>
          <a:lstStyle/>
          <a:p>
            <a:r>
              <a:rPr lang="en-US" dirty="0"/>
              <a:t>	  </a:t>
            </a:r>
          </a:p>
          <a:p>
            <a:endParaRPr lang="en-US" dirty="0"/>
          </a:p>
        </p:txBody>
      </p:sp>
      <p:sp>
        <p:nvSpPr>
          <p:cNvPr id="12" name="TextBox 11">
            <a:extLst>
              <a:ext uri="{FF2B5EF4-FFF2-40B4-BE49-F238E27FC236}">
                <a16:creationId xmlns:a16="http://schemas.microsoft.com/office/drawing/2014/main" id="{974AD59C-1234-4299-9CC6-A474A04D7A74}"/>
              </a:ext>
            </a:extLst>
          </p:cNvPr>
          <p:cNvSpPr txBox="1"/>
          <p:nvPr/>
        </p:nvSpPr>
        <p:spPr>
          <a:xfrm>
            <a:off x="6865689" y="5802527"/>
            <a:ext cx="4616742" cy="246221"/>
          </a:xfrm>
          <a:prstGeom prst="rect">
            <a:avLst/>
          </a:prstGeom>
          <a:noFill/>
        </p:spPr>
        <p:txBody>
          <a:bodyPr wrap="square" rtlCol="0">
            <a:spAutoFit/>
          </a:bodyPr>
          <a:lstStyle/>
          <a:p>
            <a:r>
              <a:rPr lang="en-US" sz="1000" dirty="0"/>
              <a:t>Source: http://stabalid.eu-vri.eu/filehandler.ashx?file=13738</a:t>
            </a:r>
          </a:p>
        </p:txBody>
      </p:sp>
      <p:pic>
        <p:nvPicPr>
          <p:cNvPr id="14" name="Picture 13">
            <a:extLst>
              <a:ext uri="{FF2B5EF4-FFF2-40B4-BE49-F238E27FC236}">
                <a16:creationId xmlns:a16="http://schemas.microsoft.com/office/drawing/2014/main" id="{4027878C-C69A-4905-B75E-D29BBEEBCA44}"/>
              </a:ext>
            </a:extLst>
          </p:cNvPr>
          <p:cNvPicPr>
            <a:picLocks noChangeAspect="1"/>
          </p:cNvPicPr>
          <p:nvPr/>
        </p:nvPicPr>
        <p:blipFill>
          <a:blip r:embed="rId4"/>
          <a:stretch>
            <a:fillRect/>
          </a:stretch>
        </p:blipFill>
        <p:spPr>
          <a:xfrm>
            <a:off x="6807903" y="695697"/>
            <a:ext cx="4599963" cy="2383683"/>
          </a:xfrm>
          <a:prstGeom prst="rect">
            <a:avLst/>
          </a:prstGeom>
        </p:spPr>
      </p:pic>
    </p:spTree>
    <p:extLst>
      <p:ext uri="{BB962C8B-B14F-4D97-AF65-F5344CB8AC3E}">
        <p14:creationId xmlns:p14="http://schemas.microsoft.com/office/powerpoint/2010/main" val="3526876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F98DF34-164E-474C-9315-957D405AEDA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EA8C401-A2BD-4D06-97FE-3AA57410EB38}" type="slidenum">
              <a:rPr lang="en-US">
                <a:solidFill>
                  <a:srgbClr val="FFFFFF"/>
                </a:solidFill>
              </a:rPr>
              <a:pPr>
                <a:spcAft>
                  <a:spcPts val="600"/>
                </a:spcAft>
              </a:pPr>
              <a:t>29</a:t>
            </a:fld>
            <a:endParaRPr lang="en-US">
              <a:solidFill>
                <a:srgbClr val="FFFFFF"/>
              </a:solidFill>
            </a:endParaRPr>
          </a:p>
        </p:txBody>
      </p:sp>
      <p:sp>
        <p:nvSpPr>
          <p:cNvPr id="8" name="TextBox 7">
            <a:extLst>
              <a:ext uri="{FF2B5EF4-FFF2-40B4-BE49-F238E27FC236}">
                <a16:creationId xmlns:a16="http://schemas.microsoft.com/office/drawing/2014/main" id="{4737925A-32BE-4A87-8B04-A56A64B43902}"/>
              </a:ext>
            </a:extLst>
          </p:cNvPr>
          <p:cNvSpPr txBox="1"/>
          <p:nvPr/>
        </p:nvSpPr>
        <p:spPr>
          <a:xfrm>
            <a:off x="4057314" y="9198"/>
            <a:ext cx="4340066" cy="461665"/>
          </a:xfrm>
          <a:prstGeom prst="rect">
            <a:avLst/>
          </a:prstGeom>
          <a:noFill/>
        </p:spPr>
        <p:txBody>
          <a:bodyPr wrap="square" rtlCol="0">
            <a:spAutoFit/>
          </a:bodyPr>
          <a:lstStyle/>
          <a:p>
            <a:r>
              <a:rPr lang="en-US" sz="2400" b="1" dirty="0">
                <a:solidFill>
                  <a:schemeClr val="bg1"/>
                </a:solidFill>
              </a:rPr>
              <a:t>LARGE SCALE FIRE TESTING</a:t>
            </a:r>
          </a:p>
        </p:txBody>
      </p:sp>
      <p:sp>
        <p:nvSpPr>
          <p:cNvPr id="3" name="TextBox 2">
            <a:extLst>
              <a:ext uri="{FF2B5EF4-FFF2-40B4-BE49-F238E27FC236}">
                <a16:creationId xmlns:a16="http://schemas.microsoft.com/office/drawing/2014/main" id="{F8E7B2F9-DE1B-443F-9CEC-66C66A5C6AD4}"/>
              </a:ext>
            </a:extLst>
          </p:cNvPr>
          <p:cNvSpPr txBox="1"/>
          <p:nvPr/>
        </p:nvSpPr>
        <p:spPr>
          <a:xfrm>
            <a:off x="701452" y="766257"/>
            <a:ext cx="6133601" cy="5170646"/>
          </a:xfrm>
          <a:prstGeom prst="rect">
            <a:avLst/>
          </a:prstGeom>
          <a:noFill/>
        </p:spPr>
        <p:txBody>
          <a:bodyPr wrap="square" rtlCol="0">
            <a:spAutoFit/>
          </a:bodyPr>
          <a:lstStyle/>
          <a:p>
            <a:r>
              <a:rPr lang="en-US" dirty="0"/>
              <a:t>As energy density continues to climb and the risks associated with battery-based energy storage systems are better understood, significant efforts have been placed into developing large-scale fire testing protocols and evaluation procedures. </a:t>
            </a:r>
          </a:p>
          <a:p>
            <a:endParaRPr lang="en-US" sz="1600" dirty="0"/>
          </a:p>
          <a:p>
            <a:r>
              <a:rPr lang="en-US" sz="1600" dirty="0"/>
              <a:t>UL 9540A is the de facto evaluation test in the United States, originally released in 2017 it is now on the 4</a:t>
            </a:r>
            <a:r>
              <a:rPr lang="en-US" sz="1600" baseline="30000" dirty="0"/>
              <a:t>th</a:t>
            </a:r>
            <a:r>
              <a:rPr lang="en-US" sz="1600" dirty="0"/>
              <a:t> edition as of the last release in late 2019.</a:t>
            </a:r>
          </a:p>
          <a:p>
            <a:endParaRPr lang="en-US" sz="1600" dirty="0"/>
          </a:p>
          <a:p>
            <a:r>
              <a:rPr lang="en-US" sz="1600" dirty="0"/>
              <a:t>While not a standard, the testing protocol is designed to allow the comprehensive parameterization of a BESS that is initiated into thermal runaway.  </a:t>
            </a:r>
          </a:p>
          <a:p>
            <a:endParaRPr lang="en-US" sz="1600" dirty="0"/>
          </a:p>
          <a:p>
            <a:r>
              <a:rPr lang="en-US" sz="1600" dirty="0"/>
              <a:t>Starting at the cell level and continuing through the ‘unit’ level and then ‘installation test’ level, various steps are required to complete the evaluation. </a:t>
            </a:r>
          </a:p>
          <a:p>
            <a:endParaRPr lang="en-US" sz="1600" dirty="0"/>
          </a:p>
          <a:p>
            <a:r>
              <a:rPr lang="en-US" sz="1600" dirty="0"/>
              <a:t>Cell-to-cell propagation is now required in module level testing per the 4</a:t>
            </a:r>
            <a:r>
              <a:rPr lang="en-US" sz="1600" baseline="30000" dirty="0"/>
              <a:t>th</a:t>
            </a:r>
            <a:r>
              <a:rPr lang="en-US" sz="1600" dirty="0"/>
              <a:t> edition.</a:t>
            </a:r>
          </a:p>
        </p:txBody>
      </p:sp>
      <p:pic>
        <p:nvPicPr>
          <p:cNvPr id="4" name="Picture 3">
            <a:extLst>
              <a:ext uri="{FF2B5EF4-FFF2-40B4-BE49-F238E27FC236}">
                <a16:creationId xmlns:a16="http://schemas.microsoft.com/office/drawing/2014/main" id="{D9C8CFA0-C53F-4B7B-B37A-C10E58C671C0}"/>
              </a:ext>
            </a:extLst>
          </p:cNvPr>
          <p:cNvPicPr>
            <a:picLocks noChangeAspect="1"/>
          </p:cNvPicPr>
          <p:nvPr/>
        </p:nvPicPr>
        <p:blipFill>
          <a:blip r:embed="rId3"/>
          <a:stretch>
            <a:fillRect/>
          </a:stretch>
        </p:blipFill>
        <p:spPr>
          <a:xfrm>
            <a:off x="8397380" y="653809"/>
            <a:ext cx="3026057" cy="1898480"/>
          </a:xfrm>
          <a:prstGeom prst="rect">
            <a:avLst/>
          </a:prstGeom>
        </p:spPr>
      </p:pic>
      <p:sp>
        <p:nvSpPr>
          <p:cNvPr id="10" name="TextBox 9">
            <a:extLst>
              <a:ext uri="{FF2B5EF4-FFF2-40B4-BE49-F238E27FC236}">
                <a16:creationId xmlns:a16="http://schemas.microsoft.com/office/drawing/2014/main" id="{76E388C4-8D27-4698-B510-6CCB3A04CA9D}"/>
              </a:ext>
            </a:extLst>
          </p:cNvPr>
          <p:cNvSpPr txBox="1"/>
          <p:nvPr/>
        </p:nvSpPr>
        <p:spPr>
          <a:xfrm>
            <a:off x="6953846" y="5900032"/>
            <a:ext cx="1649137" cy="246221"/>
          </a:xfrm>
          <a:prstGeom prst="rect">
            <a:avLst/>
          </a:prstGeom>
          <a:noFill/>
        </p:spPr>
        <p:txBody>
          <a:bodyPr wrap="square" rtlCol="0">
            <a:spAutoFit/>
          </a:bodyPr>
          <a:lstStyle/>
          <a:p>
            <a:r>
              <a:rPr lang="en-US" sz="1000" dirty="0"/>
              <a:t>Source: UL</a:t>
            </a:r>
          </a:p>
        </p:txBody>
      </p:sp>
      <p:pic>
        <p:nvPicPr>
          <p:cNvPr id="5" name="Picture 4">
            <a:extLst>
              <a:ext uri="{FF2B5EF4-FFF2-40B4-BE49-F238E27FC236}">
                <a16:creationId xmlns:a16="http://schemas.microsoft.com/office/drawing/2014/main" id="{65D2E050-A8FC-4C89-8E3C-1650F3FB1889}"/>
              </a:ext>
            </a:extLst>
          </p:cNvPr>
          <p:cNvPicPr>
            <a:picLocks noChangeAspect="1"/>
          </p:cNvPicPr>
          <p:nvPr/>
        </p:nvPicPr>
        <p:blipFill>
          <a:blip r:embed="rId4"/>
          <a:stretch>
            <a:fillRect/>
          </a:stretch>
        </p:blipFill>
        <p:spPr>
          <a:xfrm>
            <a:off x="6902164" y="2999658"/>
            <a:ext cx="4588384" cy="2689859"/>
          </a:xfrm>
          <a:prstGeom prst="rect">
            <a:avLst/>
          </a:prstGeom>
        </p:spPr>
      </p:pic>
    </p:spTree>
    <p:extLst>
      <p:ext uri="{BB962C8B-B14F-4D97-AF65-F5344CB8AC3E}">
        <p14:creationId xmlns:p14="http://schemas.microsoft.com/office/powerpoint/2010/main" val="3313609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13087E-E06F-4F94-885B-DB734B120D65}"/>
              </a:ext>
            </a:extLst>
          </p:cNvPr>
          <p:cNvSpPr>
            <a:spLocks noGrp="1"/>
          </p:cNvSpPr>
          <p:nvPr>
            <p:ph type="sldNum" sz="quarter" idx="12"/>
          </p:nvPr>
        </p:nvSpPr>
        <p:spPr/>
        <p:txBody>
          <a:bodyPr/>
          <a:lstStyle/>
          <a:p>
            <a:fld id="{DEA8C401-A2BD-4D06-97FE-3AA57410EB38}" type="slidenum">
              <a:rPr lang="en-US" smtClean="0"/>
              <a:pPr/>
              <a:t>3</a:t>
            </a:fld>
            <a:endParaRPr lang="en-US"/>
          </a:p>
        </p:txBody>
      </p:sp>
      <p:sp>
        <p:nvSpPr>
          <p:cNvPr id="3" name="Rectangle 2">
            <a:extLst>
              <a:ext uri="{FF2B5EF4-FFF2-40B4-BE49-F238E27FC236}">
                <a16:creationId xmlns:a16="http://schemas.microsoft.com/office/drawing/2014/main" id="{FD8AC8AD-F0D2-4478-8FB5-9800A777710E}"/>
              </a:ext>
            </a:extLst>
          </p:cNvPr>
          <p:cNvSpPr/>
          <p:nvPr/>
        </p:nvSpPr>
        <p:spPr>
          <a:xfrm>
            <a:off x="2309792" y="1303256"/>
            <a:ext cx="7833675" cy="1446550"/>
          </a:xfrm>
          <a:prstGeom prst="rect">
            <a:avLst/>
          </a:prstGeom>
        </p:spPr>
        <p:txBody>
          <a:bodyPr wrap="square">
            <a:spAutoFit/>
          </a:bodyPr>
          <a:lstStyle/>
          <a:p>
            <a:pPr algn="ctr" defTabSz="685800"/>
            <a:r>
              <a:rPr lang="en-US" sz="4400" b="1" dirty="0">
                <a:solidFill>
                  <a:srgbClr val="231F20"/>
                </a:solidFill>
              </a:rPr>
              <a:t>Presentation Overview:</a:t>
            </a:r>
          </a:p>
          <a:p>
            <a:pPr algn="ctr" defTabSz="685800"/>
            <a:r>
              <a:rPr lang="en-US" sz="4400" b="1" dirty="0">
                <a:solidFill>
                  <a:srgbClr val="231F20"/>
                </a:solidFill>
              </a:rPr>
              <a:t> </a:t>
            </a:r>
          </a:p>
        </p:txBody>
      </p:sp>
      <p:sp>
        <p:nvSpPr>
          <p:cNvPr id="4" name="TextBox 3">
            <a:extLst>
              <a:ext uri="{FF2B5EF4-FFF2-40B4-BE49-F238E27FC236}">
                <a16:creationId xmlns:a16="http://schemas.microsoft.com/office/drawing/2014/main" id="{A810A26F-982A-4CA1-9408-1ACB7FE3423D}"/>
              </a:ext>
            </a:extLst>
          </p:cNvPr>
          <p:cNvSpPr txBox="1"/>
          <p:nvPr/>
        </p:nvSpPr>
        <p:spPr>
          <a:xfrm>
            <a:off x="3959275" y="1986776"/>
            <a:ext cx="4641387" cy="584775"/>
          </a:xfrm>
          <a:prstGeom prst="rect">
            <a:avLst/>
          </a:prstGeom>
          <a:noFill/>
        </p:spPr>
        <p:txBody>
          <a:bodyPr wrap="square" rtlCol="0" anchor="ctr">
            <a:spAutoFit/>
          </a:bodyPr>
          <a:lstStyle/>
          <a:p>
            <a:pPr algn="ctr"/>
            <a:r>
              <a:rPr lang="en-US" sz="3200" b="1" dirty="0">
                <a:ln>
                  <a:gradFill flip="none" rotWithShape="1">
                    <a:gsLst>
                      <a:gs pos="0">
                        <a:srgbClr val="848484"/>
                      </a:gs>
                      <a:gs pos="0">
                        <a:schemeClr val="accent3">
                          <a:lumMod val="89000"/>
                        </a:schemeClr>
                      </a:gs>
                      <a:gs pos="23000">
                        <a:schemeClr val="accent3">
                          <a:lumMod val="89000"/>
                        </a:schemeClr>
                      </a:gs>
                      <a:gs pos="64000">
                        <a:schemeClr val="accent3">
                          <a:lumMod val="75000"/>
                        </a:schemeClr>
                      </a:gs>
                      <a:gs pos="97000">
                        <a:schemeClr val="accent3">
                          <a:lumMod val="70000"/>
                        </a:schemeClr>
                      </a:gs>
                    </a:gsLst>
                    <a:path path="circle">
                      <a:fillToRect l="50000" t="50000" r="50000" b="50000"/>
                    </a:path>
                    <a:tileRect/>
                  </a:gradFill>
                </a:ln>
                <a:solidFill>
                  <a:schemeClr val="tx1">
                    <a:lumMod val="50000"/>
                    <a:lumOff val="50000"/>
                  </a:schemeClr>
                </a:solidFill>
                <a:effectLst>
                  <a:glow>
                    <a:schemeClr val="accent1">
                      <a:alpha val="40000"/>
                    </a:schemeClr>
                  </a:glow>
                </a:effectLst>
              </a:rPr>
              <a:t>Introduction</a:t>
            </a:r>
            <a:endParaRPr lang="en-US" sz="1400" b="1" dirty="0">
              <a:ln>
                <a:gradFill flip="none" rotWithShape="1">
                  <a:gsLst>
                    <a:gs pos="0">
                      <a:srgbClr val="848484"/>
                    </a:gs>
                    <a:gs pos="0">
                      <a:schemeClr val="accent3">
                        <a:lumMod val="89000"/>
                      </a:schemeClr>
                    </a:gs>
                    <a:gs pos="23000">
                      <a:schemeClr val="accent3">
                        <a:lumMod val="89000"/>
                      </a:schemeClr>
                    </a:gs>
                    <a:gs pos="64000">
                      <a:schemeClr val="accent3">
                        <a:lumMod val="75000"/>
                      </a:schemeClr>
                    </a:gs>
                    <a:gs pos="97000">
                      <a:schemeClr val="accent3">
                        <a:lumMod val="70000"/>
                      </a:schemeClr>
                    </a:gs>
                  </a:gsLst>
                  <a:path path="circle">
                    <a:fillToRect l="50000" t="50000" r="50000" b="50000"/>
                  </a:path>
                  <a:tileRect/>
                </a:gradFill>
              </a:ln>
              <a:solidFill>
                <a:schemeClr val="tx1">
                  <a:lumMod val="50000"/>
                  <a:lumOff val="50000"/>
                </a:schemeClr>
              </a:solidFill>
              <a:effectLst>
                <a:glow>
                  <a:schemeClr val="accent1">
                    <a:alpha val="40000"/>
                  </a:schemeClr>
                </a:glow>
              </a:effectLst>
            </a:endParaRPr>
          </a:p>
        </p:txBody>
      </p:sp>
    </p:spTree>
    <p:extLst>
      <p:ext uri="{BB962C8B-B14F-4D97-AF65-F5344CB8AC3E}">
        <p14:creationId xmlns:p14="http://schemas.microsoft.com/office/powerpoint/2010/main" val="1419434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6D405C-4724-4CD0-8F33-1E981595B0CB}"/>
              </a:ext>
            </a:extLst>
          </p:cNvPr>
          <p:cNvSpPr>
            <a:spLocks noGrp="1"/>
          </p:cNvSpPr>
          <p:nvPr>
            <p:ph type="sldNum" sz="quarter" idx="12"/>
          </p:nvPr>
        </p:nvSpPr>
        <p:spPr/>
        <p:txBody>
          <a:bodyPr/>
          <a:lstStyle/>
          <a:p>
            <a:fld id="{DEA8C401-A2BD-4D06-97FE-3AA57410EB38}" type="slidenum">
              <a:rPr lang="en-US" smtClean="0"/>
              <a:pPr/>
              <a:t>30</a:t>
            </a:fld>
            <a:endParaRPr lang="en-US"/>
          </a:p>
        </p:txBody>
      </p:sp>
      <p:sp>
        <p:nvSpPr>
          <p:cNvPr id="5" name="TextBox 4">
            <a:extLst>
              <a:ext uri="{FF2B5EF4-FFF2-40B4-BE49-F238E27FC236}">
                <a16:creationId xmlns:a16="http://schemas.microsoft.com/office/drawing/2014/main" id="{390C0DFD-077A-4DCD-9E5B-2D566D92D77B}"/>
              </a:ext>
            </a:extLst>
          </p:cNvPr>
          <p:cNvSpPr txBox="1"/>
          <p:nvPr/>
        </p:nvSpPr>
        <p:spPr>
          <a:xfrm>
            <a:off x="2093429" y="1790735"/>
            <a:ext cx="8342657" cy="1569660"/>
          </a:xfrm>
          <a:prstGeom prst="rect">
            <a:avLst/>
          </a:prstGeom>
          <a:noFill/>
        </p:spPr>
        <p:txBody>
          <a:bodyPr wrap="square" rtlCol="0">
            <a:spAutoFit/>
          </a:bodyPr>
          <a:lstStyle/>
          <a:p>
            <a:pPr algn="ctr"/>
            <a:r>
              <a:rPr lang="en-US" sz="3200" b="1" dirty="0">
                <a:cs typeface="Times New Roman" panose="02020603050405020304" pitchFamily="18" charset="0"/>
              </a:rPr>
              <a:t>Safety Standards</a:t>
            </a:r>
          </a:p>
          <a:p>
            <a:pPr algn="ctr"/>
            <a:r>
              <a:rPr lang="en-US" sz="3200" b="1" dirty="0">
                <a:solidFill>
                  <a:schemeClr val="tx1">
                    <a:lumMod val="50000"/>
                    <a:lumOff val="50000"/>
                  </a:schemeClr>
                </a:solidFill>
                <a:cs typeface="Times New Roman" panose="02020603050405020304" pitchFamily="18" charset="0"/>
              </a:rPr>
              <a:t>Energy Storage Safety Standards</a:t>
            </a:r>
          </a:p>
          <a:p>
            <a:pPr algn="ctr"/>
            <a:endParaRPr lang="en-US" sz="3200" b="1" dirty="0">
              <a:solidFill>
                <a:schemeClr val="tx1">
                  <a:lumMod val="50000"/>
                  <a:lumOff val="50000"/>
                </a:schemeClr>
              </a:solidFill>
              <a:cs typeface="Times New Roman" panose="02020603050405020304" pitchFamily="18" charset="0"/>
            </a:endParaRPr>
          </a:p>
        </p:txBody>
      </p:sp>
    </p:spTree>
    <p:extLst>
      <p:ext uri="{BB962C8B-B14F-4D97-AF65-F5344CB8AC3E}">
        <p14:creationId xmlns:p14="http://schemas.microsoft.com/office/powerpoint/2010/main" val="3804836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F98DF34-164E-474C-9315-957D405AEDA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EA8C401-A2BD-4D06-97FE-3AA57410EB38}" type="slidenum">
              <a:rPr lang="en-US">
                <a:solidFill>
                  <a:srgbClr val="FFFFFF"/>
                </a:solidFill>
              </a:rPr>
              <a:pPr>
                <a:spcAft>
                  <a:spcPts val="600"/>
                </a:spcAft>
              </a:pPr>
              <a:t>31</a:t>
            </a:fld>
            <a:endParaRPr lang="en-US">
              <a:solidFill>
                <a:srgbClr val="FFFFFF"/>
              </a:solidFill>
            </a:endParaRPr>
          </a:p>
        </p:txBody>
      </p:sp>
      <p:sp>
        <p:nvSpPr>
          <p:cNvPr id="8" name="TextBox 7">
            <a:extLst>
              <a:ext uri="{FF2B5EF4-FFF2-40B4-BE49-F238E27FC236}">
                <a16:creationId xmlns:a16="http://schemas.microsoft.com/office/drawing/2014/main" id="{4737925A-32BE-4A87-8B04-A56A64B43902}"/>
              </a:ext>
            </a:extLst>
          </p:cNvPr>
          <p:cNvSpPr txBox="1"/>
          <p:nvPr/>
        </p:nvSpPr>
        <p:spPr>
          <a:xfrm>
            <a:off x="3545586" y="18395"/>
            <a:ext cx="5923280" cy="461665"/>
          </a:xfrm>
          <a:prstGeom prst="rect">
            <a:avLst/>
          </a:prstGeom>
          <a:noFill/>
        </p:spPr>
        <p:txBody>
          <a:bodyPr wrap="square" rtlCol="0">
            <a:spAutoFit/>
          </a:bodyPr>
          <a:lstStyle/>
          <a:p>
            <a:r>
              <a:rPr lang="en-US" sz="2400" b="1" dirty="0">
                <a:solidFill>
                  <a:schemeClr val="bg1"/>
                </a:solidFill>
              </a:rPr>
              <a:t>ENERGY STORAGE SAFETY STANDARDS</a:t>
            </a:r>
          </a:p>
        </p:txBody>
      </p:sp>
      <p:pic>
        <p:nvPicPr>
          <p:cNvPr id="4" name="Picture 3" descr="A picture containing timeline&#10;&#10;Description automatically generated">
            <a:extLst>
              <a:ext uri="{FF2B5EF4-FFF2-40B4-BE49-F238E27FC236}">
                <a16:creationId xmlns:a16="http://schemas.microsoft.com/office/drawing/2014/main" id="{C5C04ED8-9F23-434A-86DA-82120A2EE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89" y="685794"/>
            <a:ext cx="10972822" cy="5486411"/>
          </a:xfrm>
          <a:prstGeom prst="rect">
            <a:avLst/>
          </a:prstGeom>
        </p:spPr>
      </p:pic>
    </p:spTree>
    <p:extLst>
      <p:ext uri="{BB962C8B-B14F-4D97-AF65-F5344CB8AC3E}">
        <p14:creationId xmlns:p14="http://schemas.microsoft.com/office/powerpoint/2010/main" val="1520732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6D405C-4724-4CD0-8F33-1E981595B0CB}"/>
              </a:ext>
            </a:extLst>
          </p:cNvPr>
          <p:cNvSpPr>
            <a:spLocks noGrp="1"/>
          </p:cNvSpPr>
          <p:nvPr>
            <p:ph type="sldNum" sz="quarter" idx="12"/>
          </p:nvPr>
        </p:nvSpPr>
        <p:spPr/>
        <p:txBody>
          <a:bodyPr/>
          <a:lstStyle/>
          <a:p>
            <a:fld id="{DEA8C401-A2BD-4D06-97FE-3AA57410EB38}" type="slidenum">
              <a:rPr lang="en-US" smtClean="0"/>
              <a:pPr/>
              <a:t>32</a:t>
            </a:fld>
            <a:endParaRPr lang="en-US"/>
          </a:p>
        </p:txBody>
      </p:sp>
      <p:sp>
        <p:nvSpPr>
          <p:cNvPr id="5" name="TextBox 4">
            <a:extLst>
              <a:ext uri="{FF2B5EF4-FFF2-40B4-BE49-F238E27FC236}">
                <a16:creationId xmlns:a16="http://schemas.microsoft.com/office/drawing/2014/main" id="{390C0DFD-077A-4DCD-9E5B-2D566D92D77B}"/>
              </a:ext>
            </a:extLst>
          </p:cNvPr>
          <p:cNvSpPr txBox="1"/>
          <p:nvPr/>
        </p:nvSpPr>
        <p:spPr>
          <a:xfrm>
            <a:off x="2093429" y="1790735"/>
            <a:ext cx="8342657" cy="1077218"/>
          </a:xfrm>
          <a:prstGeom prst="rect">
            <a:avLst/>
          </a:prstGeom>
          <a:noFill/>
        </p:spPr>
        <p:txBody>
          <a:bodyPr wrap="square" rtlCol="0">
            <a:spAutoFit/>
          </a:bodyPr>
          <a:lstStyle/>
          <a:p>
            <a:pPr algn="ctr"/>
            <a:r>
              <a:rPr lang="en-US" sz="3200" b="1" dirty="0">
                <a:cs typeface="Times New Roman" panose="02020603050405020304" pitchFamily="18" charset="0"/>
              </a:rPr>
              <a:t>Thank You</a:t>
            </a:r>
          </a:p>
          <a:p>
            <a:pPr algn="ctr"/>
            <a:endParaRPr lang="en-US" sz="3200" b="1" dirty="0">
              <a:solidFill>
                <a:schemeClr val="tx1">
                  <a:lumMod val="50000"/>
                  <a:lumOff val="50000"/>
                </a:schemeClr>
              </a:solidFill>
              <a:cs typeface="Times New Roman" panose="02020603050405020304" pitchFamily="18" charset="0"/>
            </a:endParaRPr>
          </a:p>
        </p:txBody>
      </p:sp>
    </p:spTree>
    <p:extLst>
      <p:ext uri="{BB962C8B-B14F-4D97-AF65-F5344CB8AC3E}">
        <p14:creationId xmlns:p14="http://schemas.microsoft.com/office/powerpoint/2010/main" val="3434936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E3B1E-FF54-417A-986B-7A3354EDDB14}"/>
              </a:ext>
            </a:extLst>
          </p:cNvPr>
          <p:cNvSpPr txBox="1"/>
          <p:nvPr/>
        </p:nvSpPr>
        <p:spPr>
          <a:xfrm>
            <a:off x="6437630" y="1332754"/>
            <a:ext cx="4053912" cy="2308324"/>
          </a:xfrm>
          <a:prstGeom prst="rect">
            <a:avLst/>
          </a:prstGeom>
          <a:noFill/>
        </p:spPr>
        <p:txBody>
          <a:bodyPr wrap="square" lIns="91440" tIns="45720" rIns="91440" bIns="45720" rtlCol="0" anchor="t">
            <a:spAutoFit/>
          </a:bodyPr>
          <a:lstStyle/>
          <a:p>
            <a:pPr algn="ctr"/>
            <a:r>
              <a:rPr lang="en-US" sz="2000" b="1" dirty="0">
                <a:solidFill>
                  <a:schemeClr val="bg1"/>
                </a:solidFill>
                <a:latin typeface="+mj-lt"/>
                <a:cs typeface="Times New Roman"/>
              </a:rPr>
              <a:t>Chris Wright</a:t>
            </a:r>
          </a:p>
          <a:p>
            <a:pPr algn="ctr"/>
            <a:r>
              <a:rPr lang="en-US" sz="2000" b="1" dirty="0">
                <a:solidFill>
                  <a:schemeClr val="bg1"/>
                </a:solidFill>
                <a:latin typeface="+mj-lt"/>
                <a:cs typeface="Times New Roman"/>
              </a:rPr>
              <a:t>Executive Director </a:t>
            </a:r>
          </a:p>
          <a:p>
            <a:pPr algn="ctr"/>
            <a:r>
              <a:rPr lang="en-US" sz="2000" b="1" dirty="0">
                <a:solidFill>
                  <a:schemeClr val="bg1"/>
                </a:solidFill>
                <a:latin typeface="+mj-lt"/>
                <a:cs typeface="Times New Roman"/>
              </a:rPr>
              <a:t>Energy Storage Practice Leader</a:t>
            </a:r>
          </a:p>
          <a:p>
            <a:pPr algn="ctr"/>
            <a:r>
              <a:rPr lang="en-US" sz="2000" b="1" dirty="0">
                <a:solidFill>
                  <a:schemeClr val="bg1"/>
                </a:solidFill>
                <a:latin typeface="+mj-lt"/>
                <a:cs typeface="Times New Roman"/>
              </a:rPr>
              <a:t>Chris.wright@e3co.com</a:t>
            </a:r>
          </a:p>
          <a:p>
            <a:pPr algn="ctr"/>
            <a:r>
              <a:rPr lang="en-US" sz="2000" b="1" dirty="0">
                <a:solidFill>
                  <a:schemeClr val="bg1"/>
                </a:solidFill>
                <a:latin typeface="+mj-lt"/>
                <a:cs typeface="Times New Roman"/>
              </a:rPr>
              <a:t>561.324.5031 </a:t>
            </a:r>
            <a:endParaRPr lang="en-US" sz="2000" b="1" dirty="0">
              <a:solidFill>
                <a:schemeClr val="bg1"/>
              </a:solidFill>
              <a:latin typeface="+mj-lt"/>
              <a:cs typeface="Times New Roman" panose="02020603050405020304" pitchFamily="18" charset="0"/>
            </a:endParaRPr>
          </a:p>
          <a:p>
            <a:pPr algn="ctr"/>
            <a:endParaRPr lang="en-US" sz="2000" b="1" dirty="0">
              <a:solidFill>
                <a:schemeClr val="bg1"/>
              </a:solidFill>
              <a:latin typeface="+mj-lt"/>
              <a:cs typeface="Times New Roman" panose="02020603050405020304" pitchFamily="18" charset="0"/>
            </a:endParaRPr>
          </a:p>
          <a:p>
            <a:pPr algn="ctr"/>
            <a:endParaRPr lang="en-US" sz="2400" b="1" dirty="0">
              <a:solidFill>
                <a:schemeClr val="bg1"/>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74ADC30F-986A-4EE2-8F49-B79BB82B7FAA}"/>
              </a:ext>
            </a:extLst>
          </p:cNvPr>
          <p:cNvSpPr txBox="1"/>
          <p:nvPr/>
        </p:nvSpPr>
        <p:spPr>
          <a:xfrm>
            <a:off x="6536385" y="455212"/>
            <a:ext cx="3620735" cy="584775"/>
          </a:xfrm>
          <a:prstGeom prst="rect">
            <a:avLst/>
          </a:prstGeom>
          <a:noFill/>
        </p:spPr>
        <p:txBody>
          <a:bodyPr wrap="square" rtlCol="0">
            <a:spAutoFit/>
          </a:bodyPr>
          <a:lstStyle/>
          <a:p>
            <a:pPr algn="ctr"/>
            <a:r>
              <a:rPr lang="en-US" sz="3200" b="1">
                <a:solidFill>
                  <a:schemeClr val="bg1"/>
                </a:solidFill>
                <a:cs typeface="Times New Roman" panose="02020603050405020304" pitchFamily="18" charset="0"/>
              </a:rPr>
              <a:t>Contact Information</a:t>
            </a:r>
          </a:p>
        </p:txBody>
      </p:sp>
    </p:spTree>
    <p:extLst>
      <p:ext uri="{BB962C8B-B14F-4D97-AF65-F5344CB8AC3E}">
        <p14:creationId xmlns:p14="http://schemas.microsoft.com/office/powerpoint/2010/main" val="1141178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65430" y="629268"/>
            <a:ext cx="6586491" cy="1286160"/>
          </a:xfrm>
        </p:spPr>
        <p:txBody>
          <a:bodyPr vert="horz" lIns="91440" tIns="45720" rIns="91440" bIns="45720" rtlCol="0" anchor="b">
            <a:normAutofit/>
          </a:bodyPr>
          <a:lstStyle/>
          <a:p>
            <a:r>
              <a:rPr lang="en-US" b="1"/>
              <a:t>Chris Wright</a:t>
            </a:r>
          </a:p>
        </p:txBody>
      </p:sp>
      <p:sp>
        <p:nvSpPr>
          <p:cNvPr id="5" name="TextBox 4">
            <a:extLst>
              <a:ext uri="{FF2B5EF4-FFF2-40B4-BE49-F238E27FC236}">
                <a16:creationId xmlns:a16="http://schemas.microsoft.com/office/drawing/2014/main" id="{B86D196C-7176-466D-BB9C-A1D4653F31C0}"/>
              </a:ext>
            </a:extLst>
          </p:cNvPr>
          <p:cNvSpPr txBox="1"/>
          <p:nvPr/>
        </p:nvSpPr>
        <p:spPr>
          <a:xfrm>
            <a:off x="4965431" y="2115118"/>
            <a:ext cx="6586490" cy="410870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defRPr/>
            </a:pPr>
            <a:r>
              <a:rPr lang="en-US" sz="2000" b="1" dirty="0"/>
              <a:t>Executive Director, Energy Storage </a:t>
            </a:r>
          </a:p>
          <a:p>
            <a:pPr marL="1143000" indent="-228600">
              <a:lnSpc>
                <a:spcPct val="90000"/>
              </a:lnSpc>
              <a:spcAft>
                <a:spcPts val="600"/>
              </a:spcAft>
              <a:buClr>
                <a:prstClr val="black"/>
              </a:buClr>
              <a:buFont typeface="Arial" panose="020B0604020202020204" pitchFamily="34" charset="0"/>
              <a:buChar char="•"/>
              <a:defRPr/>
            </a:pPr>
            <a:r>
              <a:rPr lang="en-US" sz="2000" dirty="0"/>
              <a:t>15+ years of experience in renewable energy; including Project Development, Operations, Engineering, Procurement and Construction</a:t>
            </a:r>
          </a:p>
          <a:p>
            <a:pPr marL="1143000" indent="-228600">
              <a:lnSpc>
                <a:spcPct val="90000"/>
              </a:lnSpc>
              <a:spcAft>
                <a:spcPts val="600"/>
              </a:spcAft>
              <a:buClr>
                <a:prstClr val="black"/>
              </a:buClr>
              <a:buFont typeface="Arial" panose="020B0604020202020204" pitchFamily="34" charset="0"/>
              <a:buChar char="•"/>
              <a:defRPr/>
            </a:pPr>
            <a:r>
              <a:rPr lang="en-US" sz="2000" dirty="0"/>
              <a:t>Performed technical due diligence on numerous emerging energy storage and battery technologies while at NextEra Energy</a:t>
            </a:r>
          </a:p>
          <a:p>
            <a:pPr marL="1143000" indent="-228600">
              <a:lnSpc>
                <a:spcPct val="90000"/>
              </a:lnSpc>
              <a:spcAft>
                <a:spcPts val="600"/>
              </a:spcAft>
              <a:buClr>
                <a:prstClr val="black"/>
              </a:buClr>
              <a:buFont typeface="Arial" panose="020B0604020202020204" pitchFamily="34" charset="0"/>
              <a:buChar char="•"/>
              <a:defRPr/>
            </a:pPr>
            <a:r>
              <a:rPr lang="en-US" sz="2000" dirty="0"/>
              <a:t>Led various engineering, procurement and construction efforts for over 650 megawatts of solar, wind and energy storage projects in six countries</a:t>
            </a:r>
          </a:p>
          <a:p>
            <a:pPr marL="1143000" indent="-228600">
              <a:lnSpc>
                <a:spcPct val="90000"/>
              </a:lnSpc>
              <a:spcAft>
                <a:spcPts val="600"/>
              </a:spcAft>
              <a:buClr>
                <a:prstClr val="black"/>
              </a:buClr>
              <a:buFont typeface="Arial" panose="020B0604020202020204" pitchFamily="34" charset="0"/>
              <a:buChar char="•"/>
              <a:defRPr/>
            </a:pPr>
            <a:r>
              <a:rPr lang="en-US" sz="2000" dirty="0"/>
              <a:t>MS in Engineering from the University of Toledo, BS from the University of West Florida</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1900" dirty="0"/>
          </a:p>
        </p:txBody>
      </p:sp>
      <p:pic>
        <p:nvPicPr>
          <p:cNvPr id="6" name="Picture 5" descr="A picture containing person, person, suit, standing&#10;&#10;Description automatically generated">
            <a:extLst>
              <a:ext uri="{FF2B5EF4-FFF2-40B4-BE49-F238E27FC236}">
                <a16:creationId xmlns:a16="http://schemas.microsoft.com/office/drawing/2014/main" id="{8C747248-169C-4135-8E04-A6C1E8E49A52}"/>
              </a:ext>
            </a:extLst>
          </p:cNvPr>
          <p:cNvPicPr>
            <a:picLocks noChangeAspect="1"/>
          </p:cNvPicPr>
          <p:nvPr/>
        </p:nvPicPr>
        <p:blipFill rotWithShape="1">
          <a:blip r:embed="rId2">
            <a:extLst>
              <a:ext uri="{28A0092B-C50C-407E-A947-70E740481C1C}">
                <a14:useLocalDpi xmlns:a14="http://schemas.microsoft.com/office/drawing/2010/main" val="0"/>
              </a:ext>
            </a:extLst>
          </a:blip>
          <a:srcRect r="1" b="879"/>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9AED9"/>
            </a:solidFill>
          </a:ln>
        </p:spPr>
        <p:style>
          <a:lnRef idx="1">
            <a:schemeClr val="accent1"/>
          </a:lnRef>
          <a:fillRef idx="0">
            <a:schemeClr val="accent1"/>
          </a:fillRef>
          <a:effectRef idx="0">
            <a:schemeClr val="accent1"/>
          </a:effectRef>
          <a:fontRef idx="minor">
            <a:schemeClr val="tx1"/>
          </a:fontRef>
        </p:style>
      </p:cxnSp>
      <p:sp>
        <p:nvSpPr>
          <p:cNvPr id="4" name="Slide Number Placeholder 1"/>
          <p:cNvSpPr>
            <a:spLocks noGrp="1"/>
          </p:cNvSpPr>
          <p:nvPr>
            <p:ph type="sldNum" sz="quarter" idx="12"/>
          </p:nvPr>
        </p:nvSpPr>
        <p:spPr>
          <a:xfrm>
            <a:off x="10167042" y="6356350"/>
            <a:ext cx="1186758" cy="365125"/>
          </a:xfrm>
        </p:spPr>
        <p:txBody>
          <a:bodyPr vert="horz" lIns="91440" tIns="45720" rIns="91440" bIns="45720" rtlCol="0" anchor="ctr">
            <a:normAutofit/>
          </a:bodyPr>
          <a:lstStyle/>
          <a:p>
            <a:pPr>
              <a:spcAft>
                <a:spcPts val="600"/>
              </a:spcAft>
              <a:defRPr/>
            </a:pPr>
            <a:fld id="{59EBA42E-6EBF-496A-BF48-FBA3767958FB}" type="slidenum">
              <a:rPr lang="en-US" smtClean="0">
                <a:solidFill>
                  <a:prstClr val="black">
                    <a:tint val="75000"/>
                  </a:prstClr>
                </a:solidFill>
                <a:latin typeface="Calibri" panose="020F0502020204030204"/>
              </a:rPr>
              <a:pPr>
                <a:spcAft>
                  <a:spcPts val="600"/>
                </a:spcAft>
                <a:defRPr/>
              </a:pPr>
              <a:t>4</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647619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039E137-7445-4E14-8FFC-9B5B1617AB99}"/>
              </a:ext>
            </a:extLst>
          </p:cNvPr>
          <p:cNvSpPr txBox="1"/>
          <p:nvPr/>
        </p:nvSpPr>
        <p:spPr>
          <a:xfrm>
            <a:off x="838200" y="894027"/>
            <a:ext cx="3494362" cy="4782873"/>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b="1" kern="1200">
                <a:solidFill>
                  <a:schemeClr val="tx1"/>
                </a:solidFill>
                <a:latin typeface="+mj-lt"/>
                <a:ea typeface="+mj-ea"/>
                <a:cs typeface="+mj-cs"/>
              </a:rPr>
              <a:t>Presentation Overview</a:t>
            </a:r>
          </a:p>
        </p:txBody>
      </p:sp>
      <p:cxnSp>
        <p:nvCxnSpPr>
          <p:cNvPr id="17" name="Straight Connector 16">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62ECBA9-9F23-4E7B-862E-B2C72B03F5B7}"/>
              </a:ext>
            </a:extLst>
          </p:cNvPr>
          <p:cNvSpPr txBox="1"/>
          <p:nvPr/>
        </p:nvSpPr>
        <p:spPr>
          <a:xfrm>
            <a:off x="4976032" y="894027"/>
            <a:ext cx="6377768" cy="478287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400" dirty="0"/>
          </a:p>
          <a:p>
            <a:pPr>
              <a:lnSpc>
                <a:spcPct val="90000"/>
              </a:lnSpc>
              <a:spcAft>
                <a:spcPts val="600"/>
              </a:spcAft>
            </a:pPr>
            <a:r>
              <a:rPr lang="en-US" sz="2400" dirty="0"/>
              <a:t>The global stationary energy storage market continues to adopt lithium-ion (Li-ion) battery technology at an exponential rate. </a:t>
            </a:r>
          </a:p>
          <a:p>
            <a:pPr indent="-228600">
              <a:lnSpc>
                <a:spcPct val="90000"/>
              </a:lnSpc>
              <a:spcAft>
                <a:spcPts val="600"/>
              </a:spcAft>
              <a:buFont typeface="Arial" panose="020B0604020202020204" pitchFamily="34" charset="0"/>
              <a:buChar char="•"/>
            </a:pPr>
            <a:endParaRPr lang="en-US" sz="2400" dirty="0"/>
          </a:p>
          <a:p>
            <a:pPr>
              <a:lnSpc>
                <a:spcPct val="90000"/>
              </a:lnSpc>
              <a:spcAft>
                <a:spcPts val="600"/>
              </a:spcAft>
            </a:pPr>
            <a:r>
              <a:rPr lang="en-US" sz="2400" dirty="0"/>
              <a:t>Today, I will provide some background on Li-Ion battery technology, review some major trends in safety, and discuss the major standards driving energy storage safety. </a:t>
            </a:r>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p:txBody>
      </p:sp>
      <p:sp>
        <p:nvSpPr>
          <p:cNvPr id="4" name="Slide Number Placeholder 1"/>
          <p:cNvSpPr>
            <a:spLocks noGrp="1"/>
          </p:cNvSpPr>
          <p:nvPr>
            <p:ph type="sldNum" sz="quarter" idx="12"/>
          </p:nvPr>
        </p:nvSpPr>
        <p:spPr>
          <a:xfrm>
            <a:off x="10571516" y="6355080"/>
            <a:ext cx="782283" cy="365125"/>
          </a:xfrm>
        </p:spPr>
        <p:txBody>
          <a:bodyPr vert="horz" lIns="91440" tIns="45720" rIns="91440" bIns="45720" rtlCol="0" anchor="ctr">
            <a:normAutofit/>
          </a:bodyPr>
          <a:lstStyle/>
          <a:p>
            <a:pPr>
              <a:spcAft>
                <a:spcPts val="600"/>
              </a:spcAft>
              <a:defRPr/>
            </a:pPr>
            <a:fld id="{59EBA42E-6EBF-496A-BF48-FBA3767958FB}" type="slidenum">
              <a:rPr lang="en-US" sz="1050">
                <a:solidFill>
                  <a:schemeClr val="bg1">
                    <a:alpha val="80000"/>
                  </a:schemeClr>
                </a:solidFill>
              </a:rPr>
              <a:pPr>
                <a:spcAft>
                  <a:spcPts val="600"/>
                </a:spcAft>
                <a:defRPr/>
              </a:pPr>
              <a:t>5</a:t>
            </a:fld>
            <a:endParaRPr lang="en-US" sz="1050">
              <a:solidFill>
                <a:schemeClr val="bg1">
                  <a:alpha val="80000"/>
                </a:schemeClr>
              </a:solidFill>
            </a:endParaRPr>
          </a:p>
        </p:txBody>
      </p:sp>
    </p:spTree>
    <p:extLst>
      <p:ext uri="{BB962C8B-B14F-4D97-AF65-F5344CB8AC3E}">
        <p14:creationId xmlns:p14="http://schemas.microsoft.com/office/powerpoint/2010/main" val="2203157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6D405C-4724-4CD0-8F33-1E981595B0CB}"/>
              </a:ext>
            </a:extLst>
          </p:cNvPr>
          <p:cNvSpPr>
            <a:spLocks noGrp="1"/>
          </p:cNvSpPr>
          <p:nvPr>
            <p:ph type="sldNum" sz="quarter" idx="12"/>
          </p:nvPr>
        </p:nvSpPr>
        <p:spPr/>
        <p:txBody>
          <a:bodyPr/>
          <a:lstStyle/>
          <a:p>
            <a:fld id="{DEA8C401-A2BD-4D06-97FE-3AA57410EB38}" type="slidenum">
              <a:rPr lang="en-US" smtClean="0"/>
              <a:pPr/>
              <a:t>6</a:t>
            </a:fld>
            <a:endParaRPr lang="en-US"/>
          </a:p>
        </p:txBody>
      </p:sp>
      <p:sp>
        <p:nvSpPr>
          <p:cNvPr id="5" name="TextBox 4">
            <a:extLst>
              <a:ext uri="{FF2B5EF4-FFF2-40B4-BE49-F238E27FC236}">
                <a16:creationId xmlns:a16="http://schemas.microsoft.com/office/drawing/2014/main" id="{390C0DFD-077A-4DCD-9E5B-2D566D92D77B}"/>
              </a:ext>
            </a:extLst>
          </p:cNvPr>
          <p:cNvSpPr txBox="1"/>
          <p:nvPr/>
        </p:nvSpPr>
        <p:spPr>
          <a:xfrm>
            <a:off x="2828926" y="1790735"/>
            <a:ext cx="7134224" cy="1569660"/>
          </a:xfrm>
          <a:prstGeom prst="rect">
            <a:avLst/>
          </a:prstGeom>
          <a:noFill/>
        </p:spPr>
        <p:txBody>
          <a:bodyPr wrap="square" rtlCol="0">
            <a:spAutoFit/>
          </a:bodyPr>
          <a:lstStyle/>
          <a:p>
            <a:pPr algn="ctr"/>
            <a:r>
              <a:rPr lang="en-US" sz="3200" b="1" dirty="0">
                <a:cs typeface="Times New Roman" panose="02020603050405020304" pitchFamily="18" charset="0"/>
              </a:rPr>
              <a:t>Energy Storage </a:t>
            </a:r>
            <a:br>
              <a:rPr lang="en-US" sz="3200" b="1" dirty="0">
                <a:cs typeface="Times New Roman" panose="02020603050405020304" pitchFamily="18" charset="0"/>
              </a:rPr>
            </a:br>
            <a:r>
              <a:rPr lang="en-US" sz="3200" b="1" dirty="0">
                <a:solidFill>
                  <a:schemeClr val="tx1">
                    <a:lumMod val="50000"/>
                    <a:lumOff val="50000"/>
                  </a:schemeClr>
                </a:solidFill>
                <a:cs typeface="Times New Roman" panose="02020603050405020304" pitchFamily="18" charset="0"/>
              </a:rPr>
              <a:t>The Changing Electrical Grid </a:t>
            </a:r>
            <a:endParaRPr lang="en-US" sz="3200" b="1" dirty="0">
              <a:cs typeface="Times New Roman" panose="02020603050405020304" pitchFamily="18" charset="0"/>
            </a:endParaRPr>
          </a:p>
          <a:p>
            <a:pPr algn="ctr"/>
            <a:endParaRPr lang="en-US" sz="3200" b="1" dirty="0">
              <a:cs typeface="Times New Roman" panose="02020603050405020304" pitchFamily="18" charset="0"/>
            </a:endParaRPr>
          </a:p>
        </p:txBody>
      </p:sp>
    </p:spTree>
    <p:extLst>
      <p:ext uri="{BB962C8B-B14F-4D97-AF65-F5344CB8AC3E}">
        <p14:creationId xmlns:p14="http://schemas.microsoft.com/office/powerpoint/2010/main" val="1755262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D243C5-71A9-4B6D-9731-9A6714868075}"/>
              </a:ext>
            </a:extLst>
          </p:cNvPr>
          <p:cNvSpPr>
            <a:spLocks noGrp="1"/>
          </p:cNvSpPr>
          <p:nvPr>
            <p:ph type="sldNum" sz="quarter" idx="12"/>
          </p:nvPr>
        </p:nvSpPr>
        <p:spPr/>
        <p:txBody>
          <a:bodyPr/>
          <a:lstStyle/>
          <a:p>
            <a:fld id="{DEA8C401-A2BD-4D06-97FE-3AA57410EB38}" type="slidenum">
              <a:rPr lang="en-US" smtClean="0"/>
              <a:pPr/>
              <a:t>7</a:t>
            </a:fld>
            <a:endParaRPr lang="en-US"/>
          </a:p>
        </p:txBody>
      </p:sp>
      <p:pic>
        <p:nvPicPr>
          <p:cNvPr id="3" name="Picture 2">
            <a:extLst>
              <a:ext uri="{FF2B5EF4-FFF2-40B4-BE49-F238E27FC236}">
                <a16:creationId xmlns:a16="http://schemas.microsoft.com/office/drawing/2014/main" id="{C2F56612-B547-449A-80BA-6C03BA951006}"/>
              </a:ext>
            </a:extLst>
          </p:cNvPr>
          <p:cNvPicPr>
            <a:picLocks noChangeAspect="1"/>
          </p:cNvPicPr>
          <p:nvPr/>
        </p:nvPicPr>
        <p:blipFill>
          <a:blip r:embed="rId3"/>
          <a:stretch>
            <a:fillRect/>
          </a:stretch>
        </p:blipFill>
        <p:spPr>
          <a:xfrm>
            <a:off x="2357469" y="1228726"/>
            <a:ext cx="9274005" cy="4846319"/>
          </a:xfrm>
          <a:prstGeom prst="rect">
            <a:avLst/>
          </a:prstGeom>
        </p:spPr>
      </p:pic>
      <p:sp>
        <p:nvSpPr>
          <p:cNvPr id="4" name="TextBox 3">
            <a:extLst>
              <a:ext uri="{FF2B5EF4-FFF2-40B4-BE49-F238E27FC236}">
                <a16:creationId xmlns:a16="http://schemas.microsoft.com/office/drawing/2014/main" id="{4C4030F7-14C2-4A58-B031-AD1EFF2D3070}"/>
              </a:ext>
            </a:extLst>
          </p:cNvPr>
          <p:cNvSpPr txBox="1"/>
          <p:nvPr/>
        </p:nvSpPr>
        <p:spPr>
          <a:xfrm>
            <a:off x="2002156" y="248920"/>
            <a:ext cx="6334125" cy="553998"/>
          </a:xfrm>
          <a:prstGeom prst="rect">
            <a:avLst/>
          </a:prstGeom>
          <a:noFill/>
        </p:spPr>
        <p:txBody>
          <a:bodyPr wrap="square" rtlCol="0">
            <a:spAutoFit/>
          </a:bodyPr>
          <a:lstStyle/>
          <a:p>
            <a:r>
              <a:rPr lang="en-US" sz="3000" b="1" dirty="0"/>
              <a:t>Where Are We Going?</a:t>
            </a:r>
            <a:endParaRPr lang="en-US" sz="3000" b="1" i="1" dirty="0"/>
          </a:p>
        </p:txBody>
      </p:sp>
    </p:spTree>
    <p:extLst>
      <p:ext uri="{BB962C8B-B14F-4D97-AF65-F5344CB8AC3E}">
        <p14:creationId xmlns:p14="http://schemas.microsoft.com/office/powerpoint/2010/main" val="245196259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D243C5-71A9-4B6D-9731-9A6714868075}"/>
              </a:ext>
            </a:extLst>
          </p:cNvPr>
          <p:cNvSpPr>
            <a:spLocks noGrp="1"/>
          </p:cNvSpPr>
          <p:nvPr>
            <p:ph type="sldNum" sz="quarter" idx="12"/>
          </p:nvPr>
        </p:nvSpPr>
        <p:spPr/>
        <p:txBody>
          <a:bodyPr vert="horz" lIns="91440" tIns="45720" rIns="91440" bIns="45720" rtlCol="0" anchor="ctr">
            <a:normAutofit/>
          </a:bodyPr>
          <a:lstStyle/>
          <a:p>
            <a:pPr>
              <a:spcAft>
                <a:spcPts val="600"/>
              </a:spcAft>
            </a:pPr>
            <a:fld id="{DEA8C401-A2BD-4D06-97FE-3AA57410EB38}" type="slidenum">
              <a:rPr lang="en-US" smtClean="0">
                <a:solidFill>
                  <a:schemeClr val="tx1">
                    <a:tint val="75000"/>
                  </a:schemeClr>
                </a:solidFill>
              </a:rPr>
              <a:pPr>
                <a:spcAft>
                  <a:spcPts val="600"/>
                </a:spcAft>
              </a:pPr>
              <a:t>8</a:t>
            </a:fld>
            <a:endParaRPr lang="en-US">
              <a:solidFill>
                <a:schemeClr val="tx1">
                  <a:tint val="75000"/>
                </a:schemeClr>
              </a:solidFill>
            </a:endParaRPr>
          </a:p>
        </p:txBody>
      </p:sp>
      <p:sp>
        <p:nvSpPr>
          <p:cNvPr id="11" name="TextBox 10">
            <a:extLst>
              <a:ext uri="{FF2B5EF4-FFF2-40B4-BE49-F238E27FC236}">
                <a16:creationId xmlns:a16="http://schemas.microsoft.com/office/drawing/2014/main" id="{40D991F0-58C8-450C-BA84-35B06D0D96B7}"/>
              </a:ext>
            </a:extLst>
          </p:cNvPr>
          <p:cNvSpPr txBox="1"/>
          <p:nvPr/>
        </p:nvSpPr>
        <p:spPr>
          <a:xfrm>
            <a:off x="2006601" y="261000"/>
            <a:ext cx="6334125" cy="553998"/>
          </a:xfrm>
          <a:prstGeom prst="rect">
            <a:avLst/>
          </a:prstGeom>
          <a:noFill/>
        </p:spPr>
        <p:txBody>
          <a:bodyPr wrap="square" rtlCol="0">
            <a:spAutoFit/>
          </a:bodyPr>
          <a:lstStyle/>
          <a:p>
            <a:r>
              <a:rPr lang="en-US" sz="3000" b="1" dirty="0"/>
              <a:t>How Will We Get There?</a:t>
            </a:r>
            <a:endParaRPr lang="en-US" sz="3000" b="1" i="1" dirty="0"/>
          </a:p>
        </p:txBody>
      </p:sp>
      <p:pic>
        <p:nvPicPr>
          <p:cNvPr id="7" name="Picture 6" descr="Chart&#10;&#10;Description automatically generated">
            <a:extLst>
              <a:ext uri="{FF2B5EF4-FFF2-40B4-BE49-F238E27FC236}">
                <a16:creationId xmlns:a16="http://schemas.microsoft.com/office/drawing/2014/main" id="{EAEAAE2F-3696-46A4-9296-08ADBD712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183" y="1231641"/>
            <a:ext cx="9214185" cy="4870579"/>
          </a:xfrm>
          <a:prstGeom prst="rect">
            <a:avLst/>
          </a:prstGeom>
        </p:spPr>
      </p:pic>
      <p:sp>
        <p:nvSpPr>
          <p:cNvPr id="9" name="TextBox 8">
            <a:extLst>
              <a:ext uri="{FF2B5EF4-FFF2-40B4-BE49-F238E27FC236}">
                <a16:creationId xmlns:a16="http://schemas.microsoft.com/office/drawing/2014/main" id="{A07ECCF0-A934-418F-BFD1-EA70FAD8B846}"/>
              </a:ext>
            </a:extLst>
          </p:cNvPr>
          <p:cNvSpPr txBox="1"/>
          <p:nvPr/>
        </p:nvSpPr>
        <p:spPr>
          <a:xfrm>
            <a:off x="138458" y="1303374"/>
            <a:ext cx="2537630" cy="4247317"/>
          </a:xfrm>
          <a:prstGeom prst="rect">
            <a:avLst/>
          </a:prstGeom>
          <a:noFill/>
        </p:spPr>
        <p:txBody>
          <a:bodyPr wrap="square" rtlCol="0">
            <a:spAutoFit/>
          </a:bodyPr>
          <a:lstStyle/>
          <a:p>
            <a:r>
              <a:rPr lang="en-US" dirty="0"/>
              <a:t>Energy storage will enable the widespread and reliable integration of renewable generation into the electric grid</a:t>
            </a:r>
          </a:p>
          <a:p>
            <a:endParaRPr lang="en-US" dirty="0"/>
          </a:p>
          <a:p>
            <a:r>
              <a:rPr lang="en-US" dirty="0"/>
              <a:t>While Long Duration Storage (LDES) technologies are being developed, lithium-ion technology is expected to hold &gt;80% of the stationary storage market share for at least  the next few years  </a:t>
            </a:r>
          </a:p>
        </p:txBody>
      </p:sp>
    </p:spTree>
    <p:extLst>
      <p:ext uri="{BB962C8B-B14F-4D97-AF65-F5344CB8AC3E}">
        <p14:creationId xmlns:p14="http://schemas.microsoft.com/office/powerpoint/2010/main" val="1127563838"/>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6D405C-4724-4CD0-8F33-1E981595B0CB}"/>
              </a:ext>
            </a:extLst>
          </p:cNvPr>
          <p:cNvSpPr>
            <a:spLocks noGrp="1"/>
          </p:cNvSpPr>
          <p:nvPr>
            <p:ph type="sldNum" sz="quarter" idx="12"/>
          </p:nvPr>
        </p:nvSpPr>
        <p:spPr/>
        <p:txBody>
          <a:bodyPr/>
          <a:lstStyle/>
          <a:p>
            <a:fld id="{DEA8C401-A2BD-4D06-97FE-3AA57410EB38}" type="slidenum">
              <a:rPr lang="en-US" smtClean="0"/>
              <a:pPr/>
              <a:t>9</a:t>
            </a:fld>
            <a:endParaRPr lang="en-US"/>
          </a:p>
        </p:txBody>
      </p:sp>
      <p:sp>
        <p:nvSpPr>
          <p:cNvPr id="5" name="TextBox 4">
            <a:extLst>
              <a:ext uri="{FF2B5EF4-FFF2-40B4-BE49-F238E27FC236}">
                <a16:creationId xmlns:a16="http://schemas.microsoft.com/office/drawing/2014/main" id="{390C0DFD-077A-4DCD-9E5B-2D566D92D77B}"/>
              </a:ext>
            </a:extLst>
          </p:cNvPr>
          <p:cNvSpPr txBox="1"/>
          <p:nvPr/>
        </p:nvSpPr>
        <p:spPr>
          <a:xfrm>
            <a:off x="2093429" y="1790735"/>
            <a:ext cx="8342657" cy="3539430"/>
          </a:xfrm>
          <a:prstGeom prst="rect">
            <a:avLst/>
          </a:prstGeom>
          <a:noFill/>
        </p:spPr>
        <p:txBody>
          <a:bodyPr wrap="square" rtlCol="0">
            <a:spAutoFit/>
          </a:bodyPr>
          <a:lstStyle/>
          <a:p>
            <a:pPr algn="ctr"/>
            <a:r>
              <a:rPr lang="en-US" sz="3200" b="1" dirty="0">
                <a:cs typeface="Times New Roman" panose="02020603050405020304" pitchFamily="18" charset="0"/>
              </a:rPr>
              <a:t>Lithium-Ion Batteries</a:t>
            </a:r>
          </a:p>
          <a:p>
            <a:pPr algn="ctr"/>
            <a:r>
              <a:rPr lang="en-US" sz="3200" b="1" dirty="0">
                <a:solidFill>
                  <a:schemeClr val="tx1">
                    <a:lumMod val="50000"/>
                    <a:lumOff val="50000"/>
                  </a:schemeClr>
                </a:solidFill>
                <a:cs typeface="Times New Roman" panose="02020603050405020304" pitchFamily="18" charset="0"/>
              </a:rPr>
              <a:t>How do they Work?</a:t>
            </a:r>
          </a:p>
          <a:p>
            <a:pPr algn="ctr"/>
            <a:r>
              <a:rPr lang="en-US" sz="3200" b="1" dirty="0">
                <a:solidFill>
                  <a:schemeClr val="tx1">
                    <a:lumMod val="50000"/>
                    <a:lumOff val="50000"/>
                  </a:schemeClr>
                </a:solidFill>
                <a:cs typeface="Times New Roman" panose="02020603050405020304" pitchFamily="18" charset="0"/>
              </a:rPr>
              <a:t>Cell Types</a:t>
            </a:r>
          </a:p>
          <a:p>
            <a:pPr algn="ctr"/>
            <a:r>
              <a:rPr lang="en-US" sz="3200" b="1" dirty="0">
                <a:solidFill>
                  <a:schemeClr val="tx1">
                    <a:lumMod val="50000"/>
                    <a:lumOff val="50000"/>
                  </a:schemeClr>
                </a:solidFill>
                <a:cs typeface="Times New Roman" panose="02020603050405020304" pitchFamily="18" charset="0"/>
              </a:rPr>
              <a:t>Common Chemistries </a:t>
            </a:r>
          </a:p>
          <a:p>
            <a:pPr algn="ctr"/>
            <a:r>
              <a:rPr lang="en-US" sz="3200" b="1" dirty="0">
                <a:solidFill>
                  <a:schemeClr val="tx1">
                    <a:lumMod val="50000"/>
                    <a:lumOff val="50000"/>
                  </a:schemeClr>
                </a:solidFill>
                <a:cs typeface="Times New Roman" panose="02020603050405020304" pitchFamily="18" charset="0"/>
              </a:rPr>
              <a:t>Abuse Factors</a:t>
            </a:r>
          </a:p>
          <a:p>
            <a:pPr algn="ctr"/>
            <a:r>
              <a:rPr lang="en-US" sz="3200" b="1" dirty="0">
                <a:solidFill>
                  <a:schemeClr val="tx1">
                    <a:lumMod val="50000"/>
                    <a:lumOff val="50000"/>
                  </a:schemeClr>
                </a:solidFill>
                <a:cs typeface="Times New Roman" panose="02020603050405020304" pitchFamily="18" charset="0"/>
              </a:rPr>
              <a:t>Thermal Runaway </a:t>
            </a:r>
          </a:p>
          <a:p>
            <a:pPr algn="ctr"/>
            <a:r>
              <a:rPr lang="en-US" sz="3200" b="1" dirty="0">
                <a:solidFill>
                  <a:schemeClr val="tx1">
                    <a:lumMod val="50000"/>
                    <a:lumOff val="50000"/>
                  </a:schemeClr>
                </a:solidFill>
                <a:cs typeface="Times New Roman" panose="02020603050405020304" pitchFamily="18" charset="0"/>
              </a:rPr>
              <a:t> </a:t>
            </a:r>
          </a:p>
        </p:txBody>
      </p:sp>
    </p:spTree>
    <p:extLst>
      <p:ext uri="{BB962C8B-B14F-4D97-AF65-F5344CB8AC3E}">
        <p14:creationId xmlns:p14="http://schemas.microsoft.com/office/powerpoint/2010/main" val="271196284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29AFCB7B455F498E9017181947340B" ma:contentTypeVersion="6" ma:contentTypeDescription="Create a new document." ma:contentTypeScope="" ma:versionID="64840b72b017572d3734aaa02628959a">
  <xsd:schema xmlns:xsd="http://www.w3.org/2001/XMLSchema" xmlns:xs="http://www.w3.org/2001/XMLSchema" xmlns:p="http://schemas.microsoft.com/office/2006/metadata/properties" xmlns:ns2="fd5c23d7-ab46-4974-ac87-c519de02cdcd" xmlns:ns3="bc0c23e0-4686-4328-8b61-79bbe62ae5e8" targetNamespace="http://schemas.microsoft.com/office/2006/metadata/properties" ma:root="true" ma:fieldsID="7a9fcf58ff9bb37983535e958bff6b30" ns2:_="" ns3:_="">
    <xsd:import namespace="fd5c23d7-ab46-4974-ac87-c519de02cdcd"/>
    <xsd:import namespace="bc0c23e0-4686-4328-8b61-79bbe62ae5e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5c23d7-ab46-4974-ac87-c519de02cd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0c23e0-4686-4328-8b61-79bbe62ae5e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c0c23e0-4686-4328-8b61-79bbe62ae5e8">
      <UserInfo>
        <DisplayName>Daryl Zeis</DisplayName>
        <AccountId>99</AccountId>
        <AccountType/>
      </UserInfo>
      <UserInfo>
        <DisplayName>SharingLinks.324527f9-5dbb-49c9-866e-97db5f60d17e.OrganizationEdit.556b2327-a18c-4b3a-a302-750328d47851</DisplayName>
        <AccountId>101</AccountId>
        <AccountType/>
      </UserInfo>
      <UserInfo>
        <DisplayName>Chris Wright</DisplayName>
        <AccountId>19</AccountId>
        <AccountType/>
      </UserInfo>
    </SharedWithUsers>
  </documentManagement>
</p:properties>
</file>

<file path=customXml/itemProps1.xml><?xml version="1.0" encoding="utf-8"?>
<ds:datastoreItem xmlns:ds="http://schemas.openxmlformats.org/officeDocument/2006/customXml" ds:itemID="{C02DC40A-C919-401A-855C-2266F033AA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5c23d7-ab46-4974-ac87-c519de02cdcd"/>
    <ds:schemaRef ds:uri="bc0c23e0-4686-4328-8b61-79bbe62ae5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128DB67-185F-4852-AF5F-5382F11B7936}">
  <ds:schemaRefs>
    <ds:schemaRef ds:uri="http://schemas.microsoft.com/sharepoint/v3/contenttype/forms"/>
  </ds:schemaRefs>
</ds:datastoreItem>
</file>

<file path=customXml/itemProps3.xml><?xml version="1.0" encoding="utf-8"?>
<ds:datastoreItem xmlns:ds="http://schemas.openxmlformats.org/officeDocument/2006/customXml" ds:itemID="{269A48FB-AD30-4BA9-B77C-0B9EE12E927D}">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bc0c23e0-4686-4328-8b61-79bbe62ae5e8"/>
    <ds:schemaRef ds:uri="fd5c23d7-ab46-4974-ac87-c519de02cdc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2400</TotalTime>
  <Words>2807</Words>
  <Application>Microsoft Office PowerPoint</Application>
  <PresentationFormat>Widescreen</PresentationFormat>
  <Paragraphs>318</Paragraphs>
  <Slides>33</Slides>
  <Notes>18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Arial</vt:lpstr>
      <vt:lpstr>Calibri</vt:lpstr>
      <vt:lpstr>Calibri Light</vt:lpstr>
      <vt:lpstr>Favorit-Mono</vt:lpstr>
      <vt:lpstr>Gotham</vt:lpstr>
      <vt:lpstr>news-gothic-std</vt:lpstr>
      <vt:lpstr>Tw Cen MT</vt:lpstr>
      <vt:lpstr>Verdana</vt:lpstr>
      <vt:lpstr>Wingdings</vt:lpstr>
      <vt:lpstr>Custom Design</vt:lpstr>
      <vt:lpstr>Office Theme</vt:lpstr>
      <vt:lpstr>PowerPoint Presentation</vt:lpstr>
      <vt:lpstr>Agenda</vt:lpstr>
      <vt:lpstr>PowerPoint Presentation</vt:lpstr>
      <vt:lpstr>Chris Wright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Prendergast, Mary</dc:creator>
  <cp:lastModifiedBy>Prendergast, Mary</cp:lastModifiedBy>
  <cp:revision>5</cp:revision>
  <dcterms:created xsi:type="dcterms:W3CDTF">2021-08-06T21:43:39Z</dcterms:created>
  <dcterms:modified xsi:type="dcterms:W3CDTF">2021-08-11T19:04:30Z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0x0101001D29AFCB7B455F498E9017181947340B</vt:lpwstr>
  </property>
</Properties>
</file>